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2271" r:id="rId3"/>
    <p:sldId id="2462" r:id="rId4"/>
    <p:sldId id="2235" r:id="rId5"/>
    <p:sldId id="2492" r:id="rId6"/>
    <p:sldId id="2463" r:id="rId7"/>
    <p:sldId id="2490" r:id="rId8"/>
    <p:sldId id="2491" r:id="rId9"/>
    <p:sldId id="2233" r:id="rId10"/>
    <p:sldId id="2493" r:id="rId11"/>
    <p:sldId id="2494" r:id="rId12"/>
    <p:sldId id="2496" r:id="rId13"/>
    <p:sldId id="2495" r:id="rId14"/>
    <p:sldId id="2497" r:id="rId15"/>
    <p:sldId id="2498" r:id="rId16"/>
    <p:sldId id="2499" r:id="rId17"/>
    <p:sldId id="2500" r:id="rId18"/>
    <p:sldId id="2501" r:id="rId19"/>
    <p:sldId id="2502" r:id="rId20"/>
    <p:sldId id="2504" r:id="rId21"/>
    <p:sldId id="2503" r:id="rId22"/>
    <p:sldId id="2505" r:id="rId23"/>
    <p:sldId id="2506" r:id="rId24"/>
    <p:sldId id="2507" r:id="rId25"/>
    <p:sldId id="2508" r:id="rId26"/>
    <p:sldId id="2509" r:id="rId27"/>
    <p:sldId id="2510" r:id="rId28"/>
    <p:sldId id="2511" r:id="rId29"/>
    <p:sldId id="2512" r:id="rId30"/>
    <p:sldId id="2513" r:id="rId31"/>
    <p:sldId id="2514" r:id="rId32"/>
    <p:sldId id="2515" r:id="rId33"/>
    <p:sldId id="2516" r:id="rId34"/>
    <p:sldId id="2517" r:id="rId35"/>
    <p:sldId id="2518" r:id="rId36"/>
    <p:sldId id="2519" r:id="rId37"/>
    <p:sldId id="2520" r:id="rId38"/>
    <p:sldId id="1986" r:id="rId39"/>
    <p:sldId id="2389" r:id="rId40"/>
    <p:sldId id="2521" r:id="rId41"/>
    <p:sldId id="2523" r:id="rId42"/>
    <p:sldId id="2524" r:id="rId43"/>
    <p:sldId id="2526" r:id="rId44"/>
    <p:sldId id="2525" r:id="rId45"/>
    <p:sldId id="2527" r:id="rId46"/>
    <p:sldId id="1948" r:id="rId47"/>
    <p:sldId id="1894" r:id="rId4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3697" autoAdjust="0"/>
  </p:normalViewPr>
  <p:slideViewPr>
    <p:cSldViewPr>
      <p:cViewPr varScale="1">
        <p:scale>
          <a:sx n="97" d="100"/>
          <a:sy n="97" d="100"/>
        </p:scale>
        <p:origin x="-1325"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7/5/2023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9196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1962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1209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0327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27560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73777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5261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4319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07944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698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45126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86432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6549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0089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41736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19112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33378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45344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41010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29681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59468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70725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37883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04202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5472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3086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51545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32579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98741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41924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50557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9392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90495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1973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62701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11363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46</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8033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168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27620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546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7/5/2023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7/5/2023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7/5/2023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7/5/2023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7/5/2023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7/5/2023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7/5/2023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7/5/2023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7/5/2023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57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 July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160929" y="4114800"/>
            <a:ext cx="67056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Handle A Scandal - 5:1 – 13</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Correcting Ills and Immorality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6" y="1035424"/>
            <a:ext cx="8677835" cy="5740033"/>
          </a:xfrm>
          <a:prstGeom prst="rect">
            <a:avLst/>
          </a:prstGeom>
          <a:noFill/>
          <a:effectLst/>
        </p:spPr>
        <p:txBody>
          <a:bodyPr wrap="square" rtlCol="0">
            <a:spAutoFit/>
          </a:bodyPr>
          <a:lstStyle/>
          <a:p>
            <a:pPr indent="457200">
              <a:tabLst>
                <a:tab pos="457200" algn="l"/>
              </a:tabLs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Paul says …</a:t>
            </a:r>
            <a:r>
              <a:rPr lang="en-US" sz="2400" b="1" i="1" dirty="0" smtClean="0">
                <a:effectLst>
                  <a:outerShdw blurRad="38100" dist="38100" dir="2700000" algn="tl">
                    <a:srgbClr val="000000">
                      <a:alpha val="43137"/>
                    </a:srgbClr>
                  </a:outerShdw>
                </a:effectLst>
                <a:latin typeface="Cambria" pitchFamily="18" charset="0"/>
              </a:rPr>
              <a:t> The sin </a:t>
            </a:r>
            <a:r>
              <a:rPr lang="en-US" sz="2400" b="1" i="1" dirty="0">
                <a:effectLst>
                  <a:outerShdw blurRad="38100" dist="38100" dir="2700000" algn="tl">
                    <a:srgbClr val="000000">
                      <a:alpha val="43137"/>
                    </a:srgbClr>
                  </a:outerShdw>
                </a:effectLst>
                <a:latin typeface="Cambria" pitchFamily="18" charset="0"/>
              </a:rPr>
              <a:t>w</a:t>
            </a:r>
            <a:r>
              <a:rPr lang="en-US" sz="2400" b="1" i="1" dirty="0" smtClean="0">
                <a:effectLst>
                  <a:outerShdw blurRad="38100" dist="38100" dir="2700000" algn="tl">
                    <a:srgbClr val="000000">
                      <a:alpha val="43137"/>
                    </a:srgbClr>
                  </a:outerShdw>
                </a:effectLst>
                <a:latin typeface="Cambria" pitchFamily="18" charset="0"/>
              </a:rPr>
              <a:t>as revolting.  </a:t>
            </a:r>
            <a:r>
              <a:rPr lang="en-US" sz="2400" b="1" dirty="0" smtClean="0">
                <a:latin typeface="Cambria" pitchFamily="18" charset="0"/>
              </a:rPr>
              <a:t>This isn’t to say that some sins are acceptable; here, the emphasis is on the kind of sin being reported. </a:t>
            </a:r>
          </a:p>
          <a:p>
            <a:pPr indent="457200">
              <a:spcAft>
                <a:spcPts val="600"/>
              </a:spcAft>
              <a:tabLst>
                <a:tab pos="457200" algn="l"/>
              </a:tabLst>
            </a:pPr>
            <a:endParaRPr lang="en-US" sz="1000" b="1" dirty="0" smtClean="0">
              <a:latin typeface="Cambria" pitchFamily="18" charset="0"/>
            </a:endParaRPr>
          </a:p>
          <a:p>
            <a:pPr indent="457200">
              <a:tabLst>
                <a:tab pos="457200" algn="l"/>
              </a:tabLst>
            </a:pPr>
            <a:r>
              <a:rPr lang="en-US" sz="2400" b="1" dirty="0" smtClean="0">
                <a:latin typeface="Cambria" pitchFamily="18" charset="0"/>
              </a:rPr>
              <a:t>Paul says this kind of sin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does not exist even among the Gentiles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a:t>
            </a:r>
            <a:r>
              <a:rPr lang="en-US" sz="2400" b="1" dirty="0" smtClean="0">
                <a:latin typeface="Cambria" pitchFamily="18" charset="0"/>
              </a:rPr>
              <a:t>). In other words, even non-Christian pagans would be shocked at the type of sexual immorality being tolerated by the Corinthian Christians. </a:t>
            </a:r>
            <a:r>
              <a:rPr lang="en-US" sz="2400" b="1" i="1" dirty="0">
                <a:effectLst>
                  <a:outerShdw blurRad="38100" dist="38100" dir="2700000" algn="tl">
                    <a:srgbClr val="000000">
                      <a:alpha val="43137"/>
                    </a:srgbClr>
                  </a:outerShdw>
                </a:effectLst>
                <a:latin typeface="Cambria" pitchFamily="18" charset="0"/>
              </a:rPr>
              <a:t>What was the sin?</a:t>
            </a:r>
          </a:p>
          <a:p>
            <a:pPr indent="457200">
              <a:spcAft>
                <a:spcPts val="600"/>
              </a:spcAft>
              <a:tabLst>
                <a:tab pos="457200" algn="l"/>
              </a:tabLst>
            </a:pPr>
            <a:endParaRPr lang="en-US" sz="1000" b="1" dirty="0" smtClean="0">
              <a:latin typeface="Cambria" pitchFamily="18" charset="0"/>
            </a:endParaRPr>
          </a:p>
          <a:p>
            <a:pPr indent="457200">
              <a:tabLst>
                <a:tab pos="457200" algn="l"/>
              </a:tabLst>
            </a:pPr>
            <a:r>
              <a:rPr lang="en-US" sz="2400" b="1" dirty="0" smtClean="0">
                <a:latin typeface="Cambria" pitchFamily="18" charset="0"/>
              </a:rPr>
              <a:t>A member of the church, presumably a young man, was engaged in sexual immorality with his stepmother.  Since Paul refers to the woman as </a:t>
            </a:r>
            <a:r>
              <a:rPr lang="en-US" sz="2400" b="1" i="1" dirty="0" smtClean="0">
                <a:latin typeface="Cambria" pitchFamily="18" charset="0"/>
              </a:rPr>
              <a:t>“wife”</a:t>
            </a:r>
            <a:r>
              <a:rPr lang="en-US" sz="2400" b="1" dirty="0" smtClean="0">
                <a:latin typeface="Cambria" pitchFamily="18" charset="0"/>
              </a:rPr>
              <a:t> not </a:t>
            </a:r>
            <a:r>
              <a:rPr lang="en-US" sz="2400" b="1" i="1" dirty="0" smtClean="0">
                <a:latin typeface="Cambria" pitchFamily="18" charset="0"/>
              </a:rPr>
              <a:t>“widow”</a:t>
            </a:r>
            <a:r>
              <a:rPr lang="en-US" sz="2400" b="1" dirty="0" smtClean="0">
                <a:latin typeface="Cambria" pitchFamily="18" charset="0"/>
              </a:rPr>
              <a:t> implies the father is still married to the woman. </a:t>
            </a:r>
          </a:p>
          <a:p>
            <a:pPr indent="457200">
              <a:spcAft>
                <a:spcPts val="600"/>
              </a:spcAft>
              <a:tabLst>
                <a:tab pos="457200" algn="l"/>
              </a:tabLst>
            </a:pPr>
            <a:endParaRPr lang="en-US" sz="1000" b="1" dirty="0" smtClean="0">
              <a:latin typeface="Cambria" pitchFamily="18" charset="0"/>
            </a:endParaRPr>
          </a:p>
          <a:p>
            <a:pPr indent="457200">
              <a:spcAft>
                <a:spcPts val="600"/>
              </a:spcAft>
              <a:tabLst>
                <a:tab pos="457200" algn="l"/>
              </a:tabLst>
            </a:pPr>
            <a:r>
              <a:rPr lang="en-US" sz="2400" b="1" dirty="0" smtClean="0">
                <a:latin typeface="Cambria" pitchFamily="18" charset="0"/>
              </a:rPr>
              <a:t>This was considered to be an incestuous relationship between what amounts to a son and his step-mother. </a:t>
            </a:r>
          </a:p>
        </p:txBody>
      </p:sp>
    </p:spTree>
    <p:extLst>
      <p:ext uri="{BB962C8B-B14F-4D97-AF65-F5344CB8AC3E}">
        <p14:creationId xmlns:p14="http://schemas.microsoft.com/office/powerpoint/2010/main" xmlns="" val="33133169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5" y="1066800"/>
            <a:ext cx="8534400" cy="5447645"/>
          </a:xfrm>
          <a:prstGeom prst="rect">
            <a:avLst/>
          </a:prstGeom>
          <a:noFill/>
          <a:effectLst/>
        </p:spPr>
        <p:txBody>
          <a:bodyPr wrap="square" rtlCol="0">
            <a:spAutoFit/>
          </a:bodyPr>
          <a:lstStyle/>
          <a:p>
            <a:pPr indent="457200">
              <a:spcAft>
                <a:spcPts val="600"/>
              </a:spcAft>
              <a:tabLst>
                <a:tab pos="457200" algn="l"/>
              </a:tabLst>
            </a:pPr>
            <a:r>
              <a:rPr lang="en-US" sz="2200" b="1" dirty="0" smtClean="0">
                <a:effectLst>
                  <a:outerShdw blurRad="38100" dist="38100" dir="2700000" algn="tl">
                    <a:srgbClr val="000000">
                      <a:alpha val="43137"/>
                    </a:srgbClr>
                  </a:outerShdw>
                </a:effectLst>
                <a:latin typeface="Cambria" pitchFamily="18" charset="0"/>
              </a:rPr>
              <a:t>THIRD</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says …</a:t>
            </a:r>
            <a:r>
              <a:rPr lang="en-US" sz="2400" b="1" i="1" dirty="0" smtClean="0">
                <a:effectLst>
                  <a:outerShdw blurRad="38100" dist="38100" dir="2700000" algn="tl">
                    <a:srgbClr val="000000">
                      <a:alpha val="43137"/>
                    </a:srgbClr>
                  </a:outerShdw>
                </a:effectLst>
                <a:latin typeface="Cambria" pitchFamily="18" charset="0"/>
              </a:rPr>
              <a:t> The sin </a:t>
            </a:r>
            <a:r>
              <a:rPr lang="en-US" sz="2400" b="1" i="1" dirty="0">
                <a:effectLst>
                  <a:outerShdw blurRad="38100" dist="38100" dir="2700000" algn="tl">
                    <a:srgbClr val="000000">
                      <a:alpha val="43137"/>
                    </a:srgbClr>
                  </a:outerShdw>
                </a:effectLst>
                <a:latin typeface="Cambria" pitchFamily="18" charset="0"/>
              </a:rPr>
              <a:t>w</a:t>
            </a:r>
            <a:r>
              <a:rPr lang="en-US" sz="2400" b="1" i="1" dirty="0" smtClean="0">
                <a:effectLst>
                  <a:outerShdw blurRad="38100" dist="38100" dir="2700000" algn="tl">
                    <a:srgbClr val="000000">
                      <a:alpha val="43137"/>
                    </a:srgbClr>
                  </a:outerShdw>
                </a:effectLst>
                <a:latin typeface="Cambria" pitchFamily="18" charset="0"/>
              </a:rPr>
              <a:t>as ongoing.  </a:t>
            </a:r>
            <a:r>
              <a:rPr lang="en-US" sz="2400" b="1" dirty="0" smtClean="0">
                <a:latin typeface="Cambria" pitchFamily="18" charset="0"/>
              </a:rPr>
              <a:t>He wasn’t merely expressing his surprise that some young adolescent had fallen for his father’s new younger bride and caused a bit of an embarrassing uproar in the church. </a:t>
            </a:r>
          </a:p>
          <a:p>
            <a:pPr indent="457200">
              <a:spcAft>
                <a:spcPts val="600"/>
              </a:spcAft>
              <a:tabLst>
                <a:tab pos="457200" algn="l"/>
              </a:tabLst>
            </a:pPr>
            <a:endParaRPr lang="en-US" sz="1000" b="1" dirty="0" smtClean="0">
              <a:latin typeface="Cambria" pitchFamily="18" charset="0"/>
            </a:endParaRPr>
          </a:p>
          <a:p>
            <a:pPr indent="457200">
              <a:spcAft>
                <a:spcPts val="600"/>
              </a:spcAft>
              <a:tabLst>
                <a:tab pos="457200" algn="l"/>
              </a:tabLst>
            </a:pPr>
            <a:r>
              <a:rPr lang="en-US" sz="2400" b="1" dirty="0" smtClean="0">
                <a:latin typeface="Cambria" pitchFamily="18" charset="0"/>
              </a:rPr>
              <a:t>No! Paul describes the sin as a permanent fixture among the church.  It was a case of immorality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among you</a:t>
            </a:r>
            <a:r>
              <a:rPr lang="en-US" sz="2400" b="1" i="1" dirty="0" smtClean="0">
                <a:latin typeface="Cambria" pitchFamily="18" charset="0"/>
              </a:rPr>
              <a:t>”</a:t>
            </a:r>
            <a:r>
              <a:rPr lang="en-US" sz="2400" b="1" dirty="0" smtClean="0">
                <a:latin typeface="Cambria" pitchFamily="18" charset="0"/>
              </a:rPr>
              <a:t> the church – in </a:t>
            </a:r>
            <a:r>
              <a:rPr lang="en-US" sz="2400" b="1" i="1" dirty="0" smtClean="0">
                <a:effectLst>
                  <a:outerShdw blurRad="38100" dist="38100" dir="2700000" algn="tl">
                    <a:srgbClr val="000000">
                      <a:alpha val="43137"/>
                    </a:srgbClr>
                  </a:outerShdw>
                </a:effectLst>
                <a:latin typeface="Cambria" pitchFamily="18" charset="0"/>
              </a:rPr>
              <a:t>your</a:t>
            </a:r>
            <a:r>
              <a:rPr lang="en-US" sz="2400" b="1" dirty="0" smtClean="0">
                <a:latin typeface="Cambria" pitchFamily="18" charset="0"/>
              </a:rPr>
              <a:t> midst, right before </a:t>
            </a:r>
            <a:r>
              <a:rPr lang="en-US" sz="2400" b="1" i="1" dirty="0">
                <a:effectLst>
                  <a:outerShdw blurRad="38100" dist="38100" dir="2700000" algn="tl">
                    <a:srgbClr val="000000">
                      <a:alpha val="43137"/>
                    </a:srgbClr>
                  </a:outerShdw>
                </a:effectLst>
                <a:latin typeface="Cambria" pitchFamily="18" charset="0"/>
              </a:rPr>
              <a:t>your</a:t>
            </a:r>
            <a:r>
              <a:rPr lang="en-US" sz="2400" b="1" dirty="0">
                <a:latin typeface="Cambria" pitchFamily="18" charset="0"/>
              </a:rPr>
              <a:t> </a:t>
            </a:r>
            <a:r>
              <a:rPr lang="en-US" sz="2400" b="1" dirty="0" smtClean="0">
                <a:latin typeface="Cambria" pitchFamily="18" charset="0"/>
              </a:rPr>
              <a:t>eyes, under </a:t>
            </a:r>
            <a:r>
              <a:rPr lang="en-US" sz="2400" b="1" i="1" dirty="0">
                <a:effectLst>
                  <a:outerShdw blurRad="38100" dist="38100" dir="2700000" algn="tl">
                    <a:srgbClr val="000000">
                      <a:alpha val="43137"/>
                    </a:srgbClr>
                  </a:outerShdw>
                </a:effectLst>
                <a:latin typeface="Cambria" pitchFamily="18" charset="0"/>
              </a:rPr>
              <a:t>your</a:t>
            </a:r>
            <a:r>
              <a:rPr lang="en-US" sz="2400" b="1" dirty="0">
                <a:latin typeface="Cambria" pitchFamily="18" charset="0"/>
              </a:rPr>
              <a:t> </a:t>
            </a:r>
            <a:r>
              <a:rPr lang="en-US" sz="2400" b="1" dirty="0" smtClean="0">
                <a:latin typeface="Cambria" pitchFamily="18" charset="0"/>
              </a:rPr>
              <a:t>noses.</a:t>
            </a:r>
          </a:p>
          <a:p>
            <a:pPr indent="457200">
              <a:spcAft>
                <a:spcPts val="600"/>
              </a:spcAft>
              <a:tabLst>
                <a:tab pos="457200" algn="l"/>
              </a:tabLst>
            </a:pPr>
            <a:endParaRPr lang="en-US" sz="1000" b="1" dirty="0" smtClean="0">
              <a:latin typeface="Cambria" pitchFamily="18" charset="0"/>
            </a:endParaRPr>
          </a:p>
          <a:p>
            <a:pPr indent="457200">
              <a:spcAft>
                <a:spcPts val="600"/>
              </a:spcAft>
              <a:tabLst>
                <a:tab pos="457200" algn="l"/>
              </a:tabLst>
            </a:pPr>
            <a:r>
              <a:rPr lang="en-US" sz="2400" b="1" dirty="0" smtClean="0">
                <a:latin typeface="Cambria" pitchFamily="18" charset="0"/>
              </a:rPr>
              <a:t>In other words, they knew all about the relationship, yet did nothing at all about it. </a:t>
            </a:r>
          </a:p>
          <a:p>
            <a:pPr indent="457200">
              <a:spcAft>
                <a:spcPts val="600"/>
              </a:spcAft>
              <a:tabLst>
                <a:tab pos="457200" algn="l"/>
              </a:tabLst>
            </a:pPr>
            <a:endParaRPr lang="en-US" sz="1000" b="1" dirty="0" smtClean="0">
              <a:latin typeface="Cambria" pitchFamily="18" charset="0"/>
            </a:endParaRPr>
          </a:p>
          <a:p>
            <a:pPr indent="457200">
              <a:spcAft>
                <a:spcPts val="600"/>
              </a:spcAft>
              <a:tabLst>
                <a:tab pos="457200" algn="l"/>
              </a:tabLst>
            </a:pPr>
            <a:r>
              <a:rPr lang="en-US" sz="2400" b="1" dirty="0" smtClean="0">
                <a:latin typeface="Cambria" pitchFamily="18" charset="0"/>
              </a:rPr>
              <a:t>It’s this third point that bring the greatest rebuke from Paul.   </a:t>
            </a:r>
            <a:endParaRPr lang="en-US" sz="2400" b="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10419503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57200" y="1219199"/>
            <a:ext cx="8458200" cy="5201424"/>
          </a:xfrm>
          <a:prstGeom prst="rect">
            <a:avLst/>
          </a:prstGeom>
          <a:noFill/>
          <a:effectLst/>
        </p:spPr>
        <p:txBody>
          <a:bodyPr wrap="square" rtlCol="0">
            <a:spAutoFit/>
          </a:bodyPr>
          <a:lstStyle/>
          <a:p>
            <a:pPr indent="457200">
              <a:spcAft>
                <a:spcPts val="1200"/>
              </a:spcAft>
              <a:tabLst>
                <a:tab pos="457200" algn="l"/>
              </a:tabLs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quoting John White and Ken Blue says </a:t>
            </a:r>
            <a:r>
              <a:rPr lang="en-US" sz="2400" b="1" dirty="0" smtClean="0">
                <a:effectLst>
                  <a:outerShdw blurRad="38100" dist="38100" dir="2700000" algn="tl">
                    <a:srgbClr val="000000">
                      <a:alpha val="43137"/>
                    </a:srgbClr>
                  </a:outerShdw>
                </a:effectLst>
                <a:latin typeface="Cambria" pitchFamily="18" charset="0"/>
              </a:rPr>
              <a:t>. . . </a:t>
            </a:r>
            <a:r>
              <a:rPr lang="en-US" sz="2400" b="1" i="1" dirty="0" smtClean="0">
                <a:latin typeface="Cambria" pitchFamily="18" charset="0"/>
              </a:rPr>
              <a:t>“Unless someone in the church decides to go lovingly to the person involved in the scandal with the object of establishing the truth, effecting righteousness and seeking to bring about reconciliation, every single member in the church who is aware of the situation is sinning every moment – is in fact a participator in the sin of the identified sinner in one way or another.  </a:t>
            </a:r>
          </a:p>
          <a:p>
            <a:pPr indent="457200">
              <a:spcAft>
                <a:spcPts val="1200"/>
              </a:spcAft>
              <a:tabLst>
                <a:tab pos="457200" algn="l"/>
              </a:tabLst>
            </a:pPr>
            <a:r>
              <a:rPr lang="en-US" sz="2400" b="1" i="1" dirty="0" smtClean="0">
                <a:latin typeface="Cambria" pitchFamily="18" charset="0"/>
              </a:rPr>
              <a:t>The church is sinning by avoiding corrective church discipline.”</a:t>
            </a:r>
          </a:p>
          <a:p>
            <a:pPr indent="457200">
              <a:spcAft>
                <a:spcPts val="1200"/>
              </a:spcAft>
              <a:tabLst>
                <a:tab pos="457200" algn="l"/>
              </a:tabLst>
            </a:pPr>
            <a:r>
              <a:rPr lang="en-US" sz="2400" b="1" dirty="0" smtClean="0">
                <a:latin typeface="Cambria" pitchFamily="18" charset="0"/>
              </a:rPr>
              <a:t>Every church must deal with sin among it members. Therefore, no church should shirk its responsibility to confront it.  But the Corinthians were doing just that. </a:t>
            </a:r>
          </a:p>
        </p:txBody>
      </p:sp>
    </p:spTree>
    <p:extLst>
      <p:ext uri="{BB962C8B-B14F-4D97-AF65-F5344CB8AC3E}">
        <p14:creationId xmlns:p14="http://schemas.microsoft.com/office/powerpoint/2010/main" xmlns="" val="40228454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206500"/>
            <a:ext cx="8547847" cy="2862322"/>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latin typeface="Georgia" panose="02040502050405020303" pitchFamily="18" charset="0"/>
              </a:rPr>
              <a:t>2</a:t>
            </a:r>
            <a:r>
              <a:rPr lang="en-US" sz="2800" i="1" dirty="0" smtClean="0">
                <a:latin typeface="Georgia" panose="02040502050405020303" pitchFamily="18" charset="0"/>
              </a:rPr>
              <a:t>And </a:t>
            </a:r>
            <a:r>
              <a:rPr lang="en-US" sz="2800" i="1" dirty="0">
                <a:latin typeface="Georgia" panose="02040502050405020303" pitchFamily="18" charset="0"/>
              </a:rPr>
              <a:t>you are puffed up, and have </a:t>
            </a:r>
            <a:r>
              <a:rPr lang="en-US" sz="2800" i="1" dirty="0" smtClean="0">
                <a:latin typeface="Georgia" panose="02040502050405020303" pitchFamily="18" charset="0"/>
              </a:rPr>
              <a:t>not rather mourned, that </a:t>
            </a:r>
            <a:r>
              <a:rPr lang="en-US" sz="2800" i="1" dirty="0">
                <a:latin typeface="Georgia" panose="02040502050405020303" pitchFamily="18" charset="0"/>
              </a:rPr>
              <a:t>he who has done this deed might be taken away from among you</a:t>
            </a:r>
            <a:r>
              <a:rPr lang="en-US" sz="2800" i="1" dirty="0" smtClean="0">
                <a:latin typeface="Georgia" panose="02040502050405020303" pitchFamily="18" charset="0"/>
              </a:rPr>
              <a:t>.  </a:t>
            </a:r>
            <a:r>
              <a:rPr lang="en-US" sz="2800" b="1" i="1" baseline="30000" dirty="0" smtClean="0">
                <a:latin typeface="Georgia" panose="02040502050405020303" pitchFamily="18" charset="0"/>
              </a:rPr>
              <a:t>3</a:t>
            </a:r>
            <a:r>
              <a:rPr lang="en-US" sz="2800" i="1" dirty="0" smtClean="0">
                <a:latin typeface="Georgia" panose="02040502050405020303" pitchFamily="18" charset="0"/>
              </a:rPr>
              <a:t>For </a:t>
            </a:r>
            <a:r>
              <a:rPr lang="en-US" sz="2800" i="1" dirty="0">
                <a:latin typeface="Georgia" panose="02040502050405020303" pitchFamily="18" charset="0"/>
              </a:rPr>
              <a:t>I indeed, as absent in body but present in spirit, have already judged (as though I were present) him who has so done this deed.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72703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547847" cy="5201424"/>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rPr>
              <a:t>Not only had the Corinthians failed to confront the sin of incestuous immorality in the church, but they even went to the other extreme: They became </a:t>
            </a:r>
            <a:r>
              <a:rPr lang="en-US" sz="2400" b="1" i="1" dirty="0" smtClean="0">
                <a:effectLst>
                  <a:outerShdw blurRad="38100" dist="38100" dir="2700000" algn="tl">
                    <a:srgbClr val="000000">
                      <a:alpha val="43137"/>
                    </a:srgbClr>
                  </a:outerShdw>
                </a:effectLst>
                <a:latin typeface="Cambria" pitchFamily="18" charset="0"/>
              </a:rPr>
              <a:t>arrogant about it</a:t>
            </a:r>
            <a:r>
              <a:rPr lang="en-US" sz="2400" b="1" dirty="0" smtClean="0">
                <a:latin typeface="Cambria" pitchFamily="18" charset="0"/>
              </a:rPr>
              <a:t>, as if the grace of Christ made them exempt from obeying His commands. </a:t>
            </a:r>
          </a:p>
          <a:p>
            <a:pPr indent="457200">
              <a:spcAft>
                <a:spcPts val="1200"/>
              </a:spcAft>
              <a:tabLst>
                <a:tab pos="457200" algn="l"/>
              </a:tabLst>
            </a:pPr>
            <a:r>
              <a:rPr lang="en-US" sz="2400" b="1" dirty="0" smtClean="0">
                <a:latin typeface="Cambria" pitchFamily="18" charset="0"/>
              </a:rPr>
              <a:t>To put it bluntly, they sinned that grace might abound (</a:t>
            </a:r>
            <a:r>
              <a:rPr lang="en-US" sz="2400" b="1" dirty="0" smtClean="0">
                <a:effectLst>
                  <a:outerShdw blurRad="38100" dist="38100" dir="2700000" algn="tl">
                    <a:srgbClr val="000000">
                      <a:alpha val="43137"/>
                    </a:srgbClr>
                  </a:outerShdw>
                </a:effectLst>
                <a:latin typeface="Cambria" pitchFamily="18" charset="0"/>
              </a:rPr>
              <a:t>Romans 6:1-2</a:t>
            </a:r>
            <a:r>
              <a:rPr lang="en-US" sz="2400" b="1" dirty="0" smtClean="0">
                <a:latin typeface="Cambria" pitchFamily="18" charset="0"/>
              </a:rPr>
              <a:t>).  They had been wading in the stagnant waters of pride for so long that it blinded them to the filth of the situation. </a:t>
            </a:r>
            <a:endParaRPr lang="en-US" sz="2400" b="1" dirty="0">
              <a:latin typeface="Cambria" pitchFamily="18" charset="0"/>
            </a:endParaRPr>
          </a:p>
          <a:p>
            <a:pPr indent="457200">
              <a:spcAft>
                <a:spcPts val="1200"/>
              </a:spcAft>
              <a:tabLst>
                <a:tab pos="457200" algn="l"/>
              </a:tabLst>
            </a:pPr>
            <a:r>
              <a:rPr lang="en-US" sz="2400" b="1" dirty="0" smtClean="0">
                <a:latin typeface="Cambria" pitchFamily="18" charset="0"/>
              </a:rPr>
              <a:t>In response to their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I’m okay, you’re okay</a:t>
            </a:r>
            <a:r>
              <a:rPr lang="en-US" sz="2400" b="1" i="1" dirty="0" smtClean="0">
                <a:latin typeface="Cambria" pitchFamily="18" charset="0"/>
              </a:rPr>
              <a:t>”</a:t>
            </a:r>
            <a:r>
              <a:rPr lang="en-US" sz="2400" b="1" dirty="0" smtClean="0">
                <a:latin typeface="Cambria" pitchFamily="18" charset="0"/>
              </a:rPr>
              <a:t> approach to sin, Paul confronts them for their passivity, corrects their attitude toward sin, and then instructs them about the proper approach to the situation.</a:t>
            </a:r>
          </a:p>
        </p:txBody>
      </p:sp>
    </p:spTree>
    <p:extLst>
      <p:ext uri="{BB962C8B-B14F-4D97-AF65-F5344CB8AC3E}">
        <p14:creationId xmlns:p14="http://schemas.microsoft.com/office/powerpoint/2010/main" xmlns="" val="1180942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199"/>
            <a:ext cx="8601635" cy="4985980"/>
          </a:xfrm>
          <a:prstGeom prst="rect">
            <a:avLst/>
          </a:prstGeom>
          <a:noFill/>
          <a:effectLst/>
        </p:spPr>
        <p:txBody>
          <a:bodyPr wrap="square" rtlCol="0">
            <a:spAutoFit/>
          </a:bodyPr>
          <a:lstStyle/>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Paul rebukes the Corinthians saying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You have become arrogant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  He holds the entire congregation responsible for the individual engaged in the sin. </a:t>
            </a:r>
          </a:p>
          <a:p>
            <a:pPr indent="457200">
              <a:spcAft>
                <a:spcPts val="1200"/>
              </a:spcAft>
              <a:tabLst>
                <a:tab pos="457200" algn="l"/>
              </a:tabLst>
            </a:pPr>
            <a:r>
              <a:rPr lang="en-US" sz="2400" b="1" dirty="0" smtClean="0">
                <a:latin typeface="Cambria" pitchFamily="18" charset="0"/>
              </a:rPr>
              <a:t>This word for </a:t>
            </a:r>
            <a:r>
              <a:rPr lang="en-US" sz="2400" b="1" i="1" dirty="0" smtClean="0">
                <a:latin typeface="Cambria" pitchFamily="18" charset="0"/>
              </a:rPr>
              <a:t>“arrogant”</a:t>
            </a:r>
            <a:r>
              <a:rPr lang="en-US" sz="2400" b="1" dirty="0" smtClean="0">
                <a:latin typeface="Cambria" pitchFamily="18" charset="0"/>
              </a:rPr>
              <a:t> literally means </a:t>
            </a:r>
            <a:r>
              <a:rPr lang="en-US" sz="2400" b="1" i="1" dirty="0" smtClean="0">
                <a:latin typeface="Cambria" pitchFamily="18" charset="0"/>
              </a:rPr>
              <a:t>“puffed up”</a:t>
            </a:r>
            <a:r>
              <a:rPr lang="en-US" sz="2400" b="1" dirty="0" smtClean="0">
                <a:latin typeface="Cambria" pitchFamily="18" charset="0"/>
              </a:rPr>
              <a:t> and it is only used </a:t>
            </a:r>
            <a:r>
              <a:rPr lang="en-US" sz="2400" b="1" i="1" u="sng" dirty="0" smtClean="0">
                <a:latin typeface="Cambria" pitchFamily="18" charset="0"/>
              </a:rPr>
              <a:t>seven</a:t>
            </a:r>
            <a:r>
              <a:rPr lang="en-US" sz="2400" b="1" dirty="0" smtClean="0">
                <a:latin typeface="Cambria" pitchFamily="18" charset="0"/>
              </a:rPr>
              <a:t> times in the New Testament and </a:t>
            </a:r>
            <a:r>
              <a:rPr lang="en-US" sz="2400" b="1" i="1" u="sng" dirty="0" smtClean="0">
                <a:latin typeface="Cambria" pitchFamily="18" charset="0"/>
              </a:rPr>
              <a:t>six</a:t>
            </a:r>
            <a:r>
              <a:rPr lang="en-US" sz="2400" b="1" dirty="0" smtClean="0">
                <a:latin typeface="Cambria" pitchFamily="18" charset="0"/>
              </a:rPr>
              <a:t> of those uses is in First Corinthians. </a:t>
            </a:r>
            <a:endParaRPr lang="en-US" sz="2400" b="1" dirty="0">
              <a:latin typeface="Cambria" pitchFamily="18" charset="0"/>
            </a:endParaRPr>
          </a:p>
          <a:p>
            <a:pPr indent="457200">
              <a:spcAft>
                <a:spcPts val="1200"/>
              </a:spcAft>
              <a:tabLst>
                <a:tab pos="457200" algn="l"/>
              </a:tabLst>
            </a:pPr>
            <a:r>
              <a:rPr lang="en-US" sz="2400" b="1" dirty="0" smtClean="0">
                <a:latin typeface="Cambria" pitchFamily="18" charset="0"/>
              </a:rPr>
              <a:t>The church had been inflated with a destructive view of grace.  Salvation in Christ they thought, permitted them to    do whatever they wanted. </a:t>
            </a:r>
          </a:p>
          <a:p>
            <a:pPr indent="457200">
              <a:spcAft>
                <a:spcPts val="1200"/>
              </a:spcAft>
              <a:tabLst>
                <a:tab pos="457200" algn="l"/>
              </a:tabLst>
            </a:pPr>
            <a:r>
              <a:rPr lang="en-US" sz="2400" b="1" dirty="0" smtClean="0">
                <a:latin typeface="Cambria" pitchFamily="18" charset="0"/>
              </a:rPr>
              <a:t>But Paul tells them that instead of this arrogant approach to sin, they should have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mourned</a:t>
            </a:r>
            <a:r>
              <a:rPr lang="en-US" sz="2400" b="1" i="1" dirty="0" smtClean="0">
                <a:latin typeface="Cambria" pitchFamily="18" charset="0"/>
              </a:rPr>
              <a:t>”</a:t>
            </a:r>
            <a:r>
              <a:rPr lang="en-US" sz="2400" b="1" dirty="0" smtClean="0">
                <a:latin typeface="Cambria" pitchFamily="18" charset="0"/>
              </a:rPr>
              <a:t> the loss of the church’s purity, as if it were over the death of a loved one. </a:t>
            </a:r>
          </a:p>
        </p:txBody>
      </p:sp>
    </p:spTree>
    <p:extLst>
      <p:ext uri="{BB962C8B-B14F-4D97-AF65-F5344CB8AC3E}">
        <p14:creationId xmlns:p14="http://schemas.microsoft.com/office/powerpoint/2010/main" xmlns="" val="13636429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5406608"/>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Sadly, the Corinthian church had succumbed to the false teaching about grace that is still growing fast today. </a:t>
            </a:r>
          </a:p>
          <a:p>
            <a:pPr indent="457200">
              <a:spcAft>
                <a:spcPts val="1000"/>
              </a:spcAft>
              <a:tabLst>
                <a:tab pos="457200" algn="l"/>
              </a:tabLst>
            </a:pPr>
            <a:r>
              <a:rPr lang="en-US" sz="2400" b="1" dirty="0" smtClean="0">
                <a:latin typeface="Cambria" pitchFamily="18" charset="0"/>
              </a:rPr>
              <a:t>That once a person is justified and saved by </a:t>
            </a:r>
            <a:r>
              <a:rPr lang="en-US" sz="2400" b="1" dirty="0">
                <a:latin typeface="Cambria" pitchFamily="18" charset="0"/>
              </a:rPr>
              <a:t>God apart </a:t>
            </a:r>
            <a:r>
              <a:rPr lang="en-US" sz="2400" b="1" dirty="0" smtClean="0">
                <a:latin typeface="Cambria" pitchFamily="18" charset="0"/>
              </a:rPr>
              <a:t>from any good works, that person may then do whatever is desirable because saving grace covers everything. </a:t>
            </a:r>
            <a:endParaRPr lang="en-US" sz="2400" b="1" dirty="0">
              <a:latin typeface="Cambria" pitchFamily="18" charset="0"/>
            </a:endParaRPr>
          </a:p>
          <a:p>
            <a:pPr indent="457200">
              <a:spcAft>
                <a:spcPts val="1000"/>
              </a:spcAft>
              <a:tabLst>
                <a:tab pos="457200" algn="l"/>
              </a:tabLst>
            </a:pPr>
            <a:r>
              <a:rPr lang="en-US" sz="2400" b="1" dirty="0">
                <a:latin typeface="Cambria" pitchFamily="18" charset="0"/>
              </a:rPr>
              <a:t>Paul </a:t>
            </a:r>
            <a:r>
              <a:rPr lang="en-US" sz="2400" b="1" dirty="0" smtClean="0">
                <a:latin typeface="Cambria" pitchFamily="18" charset="0"/>
              </a:rPr>
              <a:t>says in Romans </a:t>
            </a:r>
            <a:r>
              <a:rPr lang="en-US" sz="2400" b="1" dirty="0">
                <a:latin typeface="Cambria" pitchFamily="18" charset="0"/>
              </a:rPr>
              <a:t>6:1-2,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Are we to continue in sin so that grace may abound?  May it never be!</a:t>
            </a:r>
            <a:r>
              <a:rPr lang="en-US" sz="2400" b="1" i="1" dirty="0" smtClean="0">
                <a:latin typeface="Cambria" pitchFamily="18" charset="0"/>
              </a:rPr>
              <a:t>”</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Salvation by grace through faith alone does not logically lead to an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anything goes</a:t>
            </a:r>
            <a:r>
              <a:rPr lang="en-US" sz="2400" b="1" dirty="0" smtClean="0">
                <a:latin typeface="Cambria" pitchFamily="18" charset="0"/>
              </a:rPr>
              <a:t>” lifestyle. </a:t>
            </a:r>
          </a:p>
          <a:p>
            <a:pPr indent="457200">
              <a:spcAft>
                <a:spcPts val="1000"/>
              </a:spcAft>
              <a:tabLst>
                <a:tab pos="457200" algn="l"/>
              </a:tabLst>
            </a:pPr>
            <a:r>
              <a:rPr lang="en-US" sz="2400" b="1" dirty="0" smtClean="0">
                <a:latin typeface="Cambria" pitchFamily="18" charset="0"/>
              </a:rPr>
              <a:t>When we fully understand the work of God in salvation, we know, that the Holy Spirit seals </a:t>
            </a:r>
            <a:r>
              <a:rPr lang="en-US" sz="2400" b="1" dirty="0">
                <a:latin typeface="Cambria" pitchFamily="18" charset="0"/>
              </a:rPr>
              <a:t>us </a:t>
            </a:r>
            <a:r>
              <a:rPr lang="en-US" sz="2400" b="1" dirty="0" smtClean="0">
                <a:latin typeface="Cambria" pitchFamily="18" charset="0"/>
              </a:rPr>
              <a:t>permanently by His grace, and indwells us, moving us to submit to His will and obey His commands (</a:t>
            </a:r>
            <a:r>
              <a:rPr lang="en-US" sz="2400" b="1" dirty="0" smtClean="0">
                <a:effectLst>
                  <a:outerShdw blurRad="38100" dist="38100" dir="2700000" algn="tl">
                    <a:srgbClr val="000000">
                      <a:alpha val="43137"/>
                    </a:srgbClr>
                  </a:outerShdw>
                </a:effectLst>
                <a:latin typeface="Cambria" pitchFamily="18" charset="0"/>
              </a:rPr>
              <a:t>Eph. 1:13, 2:2:8-9)</a:t>
            </a:r>
            <a:r>
              <a:rPr lang="en-US" sz="2400" b="1" dirty="0" smtClean="0">
                <a:latin typeface="Cambria" pitchFamily="18" charset="0"/>
              </a:rPr>
              <a:t>.  </a:t>
            </a:r>
          </a:p>
        </p:txBody>
      </p:sp>
    </p:spTree>
    <p:extLst>
      <p:ext uri="{BB962C8B-B14F-4D97-AF65-F5344CB8AC3E}">
        <p14:creationId xmlns:p14="http://schemas.microsoft.com/office/powerpoint/2010/main" xmlns="" val="42688295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5836" y="1066800"/>
            <a:ext cx="8668870"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rPr>
              <a:t>This means that the indwelling Spirit, by His grace alone, continues to work in us, </a:t>
            </a:r>
            <a:r>
              <a:rPr lang="en-US" sz="2400" b="1" i="1" u="sng" dirty="0" smtClean="0">
                <a:latin typeface="Cambria" pitchFamily="18" charset="0"/>
              </a:rPr>
              <a:t>both</a:t>
            </a:r>
            <a:r>
              <a:rPr lang="en-US" sz="2400" b="1" dirty="0" smtClean="0">
                <a:latin typeface="Cambria" pitchFamily="18" charset="0"/>
              </a:rPr>
              <a:t> to desire and to perform good works – not to earn salvation, but as an outworking of our salvation (</a:t>
            </a:r>
            <a:r>
              <a:rPr lang="en-US" sz="2400" b="1" dirty="0" smtClean="0">
                <a:effectLst>
                  <a:outerShdw blurRad="38100" dist="38100" dir="2700000" algn="tl">
                    <a:srgbClr val="000000">
                      <a:alpha val="43137"/>
                    </a:srgbClr>
                  </a:outerShdw>
                </a:effectLst>
                <a:latin typeface="Cambria" pitchFamily="18" charset="0"/>
              </a:rPr>
              <a:t>Eph. 2:10; Phil 2:12-13</a:t>
            </a:r>
            <a:r>
              <a:rPr lang="en-US" sz="2400" b="1" dirty="0" smtClean="0">
                <a:latin typeface="Cambria" pitchFamily="18" charset="0"/>
              </a:rPr>
              <a:t>).  The result is a holy life. </a:t>
            </a:r>
          </a:p>
          <a:p>
            <a:pPr indent="457200">
              <a:spcAft>
                <a:spcPts val="1200"/>
              </a:spcAft>
              <a:tabLst>
                <a:tab pos="457200" algn="l"/>
              </a:tabLst>
            </a:pPr>
            <a:r>
              <a:rPr lang="en-US" sz="2400" b="1" dirty="0" smtClean="0">
                <a:latin typeface="Cambria" pitchFamily="18" charset="0"/>
              </a:rPr>
              <a:t>The Corinthians, puffed up by an </a:t>
            </a:r>
            <a:r>
              <a:rPr lang="en-US" sz="2400" b="1" i="1" u="sng" dirty="0" smtClean="0">
                <a:latin typeface="Cambria" pitchFamily="18" charset="0"/>
              </a:rPr>
              <a:t>aberrant</a:t>
            </a:r>
            <a:r>
              <a:rPr lang="en-US" sz="2400" b="1" dirty="0" smtClean="0">
                <a:latin typeface="Cambria" pitchFamily="18" charset="0"/>
              </a:rPr>
              <a:t> </a:t>
            </a:r>
            <a:r>
              <a:rPr lang="en-US" sz="2400" b="1" i="1" u="sng" dirty="0" smtClean="0">
                <a:latin typeface="Cambria" pitchFamily="18" charset="0"/>
              </a:rPr>
              <a:t>view</a:t>
            </a:r>
            <a:r>
              <a:rPr lang="en-US" sz="2400" b="1" dirty="0" smtClean="0">
                <a:latin typeface="Cambria" pitchFamily="18" charset="0"/>
              </a:rPr>
              <a:t> of grace that gave license for immorality, tolerated even gross sin. </a:t>
            </a:r>
          </a:p>
          <a:p>
            <a:pPr indent="457200">
              <a:spcAft>
                <a:spcPts val="1200"/>
              </a:spcAft>
              <a:tabLst>
                <a:tab pos="457200" algn="l"/>
              </a:tabLst>
            </a:pPr>
            <a:r>
              <a:rPr lang="en-US" sz="2400" b="1" dirty="0" smtClean="0">
                <a:latin typeface="Cambria" pitchFamily="18" charset="0"/>
              </a:rPr>
              <a:t>They </a:t>
            </a:r>
            <a:r>
              <a:rPr lang="en-US" sz="2400" b="1" dirty="0">
                <a:latin typeface="Cambria" pitchFamily="18" charset="0"/>
              </a:rPr>
              <a:t>should have </a:t>
            </a:r>
            <a:r>
              <a:rPr lang="en-US" sz="2400" b="1" dirty="0" smtClean="0">
                <a:latin typeface="Cambria" pitchFamily="18" charset="0"/>
              </a:rPr>
              <a:t>removed the perpetrator from the church.  This would have marked their abhorrence of the sinful act, concern for the purity of the church, and their desire to move the sinner toward repentance and restoration (</a:t>
            </a:r>
            <a:r>
              <a:rPr lang="en-US" sz="2400" b="1" dirty="0" smtClean="0">
                <a:effectLst>
                  <a:outerShdw blurRad="38100" dist="38100" dir="2700000" algn="tl">
                    <a:srgbClr val="000000">
                      <a:alpha val="43137"/>
                    </a:srgbClr>
                  </a:outerShdw>
                </a:effectLst>
                <a:latin typeface="Cambria" pitchFamily="18" charset="0"/>
              </a:rPr>
              <a:t>Gal. 6:1-2</a:t>
            </a:r>
            <a:r>
              <a:rPr lang="en-US" sz="2400" b="1" dirty="0" smtClean="0">
                <a:latin typeface="Cambria" pitchFamily="18" charset="0"/>
              </a:rPr>
              <a:t>). </a:t>
            </a:r>
          </a:p>
          <a:p>
            <a:pPr indent="457200">
              <a:spcAft>
                <a:spcPts val="1200"/>
              </a:spcAft>
              <a:tabLst>
                <a:tab pos="457200" algn="l"/>
              </a:tabLst>
            </a:pPr>
            <a:r>
              <a:rPr lang="en-US" sz="2400" b="1" dirty="0" smtClean="0">
                <a:latin typeface="Cambria" pitchFamily="18" charset="0"/>
              </a:rPr>
              <a:t>Instead the church remained polluted and the individual unrepentant. </a:t>
            </a:r>
            <a:endParaRPr lang="en-US" sz="2400" b="1" dirty="0">
              <a:latin typeface="Cambria" pitchFamily="18" charset="0"/>
            </a:endParaRPr>
          </a:p>
        </p:txBody>
      </p:sp>
    </p:spTree>
    <p:extLst>
      <p:ext uri="{BB962C8B-B14F-4D97-AF65-F5344CB8AC3E}">
        <p14:creationId xmlns:p14="http://schemas.microsoft.com/office/powerpoint/2010/main" xmlns="" val="715275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82388" y="156882"/>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5:2-3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0318" y="1066800"/>
            <a:ext cx="8668870"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rPr>
              <a:t>So, Paul takes a bold stand against the majority opinion in Corinth.  His disciplinary intervention from afar demonstrates just how low the Corinthian church had sunk. </a:t>
            </a:r>
          </a:p>
          <a:p>
            <a:pPr indent="457200">
              <a:spcAft>
                <a:spcPts val="1200"/>
              </a:spcAft>
              <a:tabLst>
                <a:tab pos="457200" algn="l"/>
              </a:tabLst>
            </a:pPr>
            <a:r>
              <a:rPr lang="en-US" sz="2400" b="1" dirty="0" smtClean="0">
                <a:latin typeface="Cambria" pitchFamily="18" charset="0"/>
              </a:rPr>
              <a:t>The leadership present in Corinth, had neither the moral compass nor the skill to navigate what should have been a clear, open-and-shut case of church discipline. </a:t>
            </a:r>
          </a:p>
          <a:p>
            <a:pPr indent="457200">
              <a:spcAft>
                <a:spcPts val="1200"/>
              </a:spcAft>
              <a:tabLst>
                <a:tab pos="457200" algn="l"/>
              </a:tabLst>
            </a:pPr>
            <a:r>
              <a:rPr lang="en-US" sz="2400" b="1" dirty="0" smtClean="0">
                <a:latin typeface="Cambria" pitchFamily="18" charset="0"/>
              </a:rPr>
              <a:t>Paul realized that for the good of the sinning brother and the purity of the church, </a:t>
            </a:r>
            <a:r>
              <a:rPr lang="en-US" sz="2400" b="1" i="1" dirty="0" smtClean="0">
                <a:effectLst>
                  <a:outerShdw blurRad="38100" dist="38100" dir="2700000" algn="tl">
                    <a:srgbClr val="000000">
                      <a:alpha val="43137"/>
                    </a:srgbClr>
                  </a:outerShdw>
                </a:effectLst>
                <a:latin typeface="Cambria" pitchFamily="18" charset="0"/>
              </a:rPr>
              <a:t>someone</a:t>
            </a:r>
            <a:r>
              <a:rPr lang="en-US" sz="2400" b="1" dirty="0" smtClean="0">
                <a:latin typeface="Cambria" pitchFamily="18" charset="0"/>
              </a:rPr>
              <a:t> must take a stand.  If the congregation and its leadership lacked the power to do so, Paul would have to pull rank and pass judgment himself. </a:t>
            </a:r>
          </a:p>
          <a:p>
            <a:pPr indent="457200">
              <a:spcAft>
                <a:spcPts val="1200"/>
              </a:spcAft>
              <a:tabLst>
                <a:tab pos="457200" algn="l"/>
              </a:tabLst>
            </a:pPr>
            <a:r>
              <a:rPr lang="en-US" sz="2400" b="1" dirty="0" smtClean="0">
                <a:latin typeface="Cambria" pitchFamily="18" charset="0"/>
              </a:rPr>
              <a:t>Having sized up the situation, Paul pronounced his </a:t>
            </a:r>
            <a:r>
              <a:rPr lang="en-US" sz="2400" b="1" i="1" dirty="0" smtClean="0">
                <a:latin typeface="Cambria" pitchFamily="18" charset="0"/>
              </a:rPr>
              <a:t>apostolic</a:t>
            </a:r>
            <a:r>
              <a:rPr lang="en-US" sz="2400" b="1" dirty="0" smtClean="0">
                <a:latin typeface="Cambria" pitchFamily="18" charset="0"/>
              </a:rPr>
              <a:t> judgment against the sinner, and an authoritative verdict binding on the local church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5:3</a:t>
            </a:r>
            <a:r>
              <a:rPr lang="en-US" sz="2400" b="1" dirty="0" smtClean="0">
                <a:latin typeface="Cambria" pitchFamily="18" charset="0"/>
              </a:rPr>
              <a:t>).	</a:t>
            </a:r>
            <a:endParaRPr lang="en-US" sz="2400" b="1" dirty="0">
              <a:latin typeface="Cambria" pitchFamily="18" charset="0"/>
            </a:endParaRPr>
          </a:p>
        </p:txBody>
      </p:sp>
    </p:spTree>
    <p:extLst>
      <p:ext uri="{BB962C8B-B14F-4D97-AF65-F5344CB8AC3E}">
        <p14:creationId xmlns:p14="http://schemas.microsoft.com/office/powerpoint/2010/main" xmlns="" val="33908864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219200"/>
            <a:ext cx="8686800"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In </a:t>
            </a:r>
            <a:r>
              <a:rPr lang="en-US" sz="2800" i="1" dirty="0">
                <a:latin typeface="Georgia" panose="02040502050405020303" pitchFamily="18" charset="0"/>
              </a:rPr>
              <a:t>the name of our Lord Jesus Christ, when you are gathered together, along with my spirit, with the power of our Lord Jesus Christ, </a:t>
            </a:r>
            <a:r>
              <a:rPr lang="en-US" sz="2800" i="1" dirty="0" smtClean="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deliver </a:t>
            </a:r>
            <a:r>
              <a:rPr lang="en-US" sz="2800" i="1" dirty="0">
                <a:latin typeface="Georgia" panose="02040502050405020303" pitchFamily="18" charset="0"/>
              </a:rPr>
              <a:t>such a one to Satan for the destruction of the flesh, that his spirit may be saved in the day of the </a:t>
            </a:r>
            <a:r>
              <a:rPr lang="en-US" sz="2800" i="1" dirty="0" smtClean="0">
                <a:latin typeface="Georgia" panose="02040502050405020303" pitchFamily="18" charset="0"/>
              </a:rPr>
              <a:t>Lord</a:t>
            </a:r>
            <a:r>
              <a:rPr lang="en-US" sz="2800" i="1" dirty="0">
                <a:latin typeface="Georgia" panose="02040502050405020303" pitchFamily="18" charset="0"/>
              </a:rPr>
              <a:t> Jesus.</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424659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457200" y="1295400"/>
            <a:ext cx="8449235" cy="489364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our continuing study of First Corinthians, </a:t>
            </a:r>
            <a:r>
              <a:rPr lang="en-US" sz="2400" b="1" dirty="0">
                <a:latin typeface="Cambria" panose="02040503050406030204" pitchFamily="18" charset="0"/>
                <a:ea typeface="Cambria" panose="02040503050406030204" pitchFamily="18" charset="0"/>
              </a:rPr>
              <a:t>we are </a:t>
            </a:r>
            <a:r>
              <a:rPr lang="en-US" sz="2400" b="1" dirty="0" smtClean="0">
                <a:latin typeface="Cambria" panose="02040503050406030204" pitchFamily="18" charset="0"/>
                <a:ea typeface="Cambria" panose="02040503050406030204" pitchFamily="18" charset="0"/>
              </a:rPr>
              <a:t>reminded </a:t>
            </a:r>
            <a:r>
              <a:rPr lang="en-US" sz="2400" b="1" dirty="0">
                <a:latin typeface="Cambria" panose="02040503050406030204" pitchFamily="18" charset="0"/>
                <a:ea typeface="Cambria" panose="02040503050406030204" pitchFamily="18" charset="0"/>
              </a:rPr>
              <a:t>that the </a:t>
            </a:r>
            <a:r>
              <a:rPr lang="en-US" sz="2400" b="1" dirty="0" smtClean="0">
                <a:latin typeface="Cambria" panose="02040503050406030204" pitchFamily="18" charset="0"/>
                <a:ea typeface="Cambria" panose="02040503050406030204" pitchFamily="18" charset="0"/>
              </a:rPr>
              <a:t>themes of this </a:t>
            </a:r>
            <a:r>
              <a:rPr lang="en-US" sz="2400" b="1" dirty="0">
                <a:latin typeface="Cambria" panose="02040503050406030204" pitchFamily="18" charset="0"/>
                <a:ea typeface="Cambria" panose="02040503050406030204" pitchFamily="18" charset="0"/>
              </a:rPr>
              <a:t>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major problem </a:t>
            </a:r>
            <a:r>
              <a:rPr lang="en-US" sz="2400" b="1" dirty="0">
                <a:latin typeface="Cambria" panose="02040503050406030204" pitchFamily="18" charset="0"/>
                <a:ea typeface="Cambria" panose="02040503050406030204" pitchFamily="18" charset="0"/>
              </a:rPr>
              <a:t>in the </a:t>
            </a:r>
            <a:r>
              <a:rPr lang="en-US" sz="2400" b="1" dirty="0" smtClean="0">
                <a:latin typeface="Cambria" panose="02040503050406030204" pitchFamily="18" charset="0"/>
                <a:ea typeface="Cambria" panose="02040503050406030204" pitchFamily="18" charset="0"/>
              </a:rPr>
              <a:t>church at Corinth was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worldliness</a:t>
            </a:r>
            <a:r>
              <a:rPr lang="en-US" sz="2400" b="1" dirty="0" smtClean="0">
                <a:latin typeface="Cambria" panose="02040503050406030204" pitchFamily="18" charset="0"/>
                <a:ea typeface="Cambria" panose="02040503050406030204" pitchFamily="18" charset="0"/>
              </a:rPr>
              <a:t>.  Paul’s </a:t>
            </a:r>
            <a:r>
              <a:rPr lang="en-US" sz="2400" b="1" dirty="0">
                <a:latin typeface="Cambria" panose="02040503050406030204" pitchFamily="18" charset="0"/>
                <a:ea typeface="Cambria" panose="02040503050406030204" pitchFamily="18" charset="0"/>
              </a:rPr>
              <a:t>main objective </a:t>
            </a:r>
            <a:r>
              <a:rPr lang="en-US" sz="2400" b="1" dirty="0" smtClean="0">
                <a:latin typeface="Cambria" panose="02040503050406030204" pitchFamily="18" charset="0"/>
                <a:ea typeface="Cambria" panose="02040503050406030204" pitchFamily="18" charset="0"/>
              </a:rPr>
              <a:t>in this letter is </a:t>
            </a:r>
            <a:r>
              <a:rPr lang="en-US" sz="2400" b="1" dirty="0">
                <a:latin typeface="Cambria" panose="02040503050406030204" pitchFamily="18" charset="0"/>
                <a:ea typeface="Cambria" panose="02040503050406030204" pitchFamily="18" charset="0"/>
              </a:rPr>
              <a:t>to make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Therefore, the   </a:t>
            </a:r>
            <a:r>
              <a:rPr lang="en-US" sz="2400" b="1" dirty="0">
                <a:latin typeface="Cambria" panose="02040503050406030204" pitchFamily="18" charset="0"/>
                <a:ea typeface="Cambria" panose="02040503050406030204" pitchFamily="18" charset="0"/>
              </a:rPr>
              <a:t>corrective </a:t>
            </a:r>
            <a:r>
              <a:rPr lang="en-US" sz="2400" b="1" dirty="0" smtClean="0">
                <a:latin typeface="Cambria" panose="02040503050406030204" pitchFamily="18" charset="0"/>
                <a:ea typeface="Cambria" panose="02040503050406030204" pitchFamily="18" charset="0"/>
              </a:rPr>
              <a:t>here is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rather than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400" b="1" i="1" dirty="0" smtClean="0">
                <a:latin typeface="Cambria" panose="02040503050406030204" pitchFamily="18" charset="0"/>
                <a:ea typeface="Cambria" panose="02040503050406030204" pitchFamily="18" charset="0"/>
              </a:rPr>
              <a:t>.</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In </a:t>
            </a:r>
            <a:r>
              <a:rPr lang="en-US" sz="2400" b="1" dirty="0">
                <a:latin typeface="Cambria" panose="02040503050406030204" pitchFamily="18" charset="0"/>
                <a:ea typeface="Cambria" panose="02040503050406030204" pitchFamily="18" charset="0"/>
              </a:rPr>
              <a:t>this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section</a:t>
            </a:r>
            <a:r>
              <a:rPr lang="en-US" sz="2400" b="1" dirty="0">
                <a:latin typeface="Cambria" panose="02040503050406030204" pitchFamily="18" charset="0"/>
                <a:ea typeface="Cambria" panose="02040503050406030204" pitchFamily="18" charset="0"/>
              </a:rPr>
              <a:t>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 outlines the principles and process of church discipline needed to purge and purify the church of its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immaturity</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and</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immorality</a:t>
            </a:r>
            <a:r>
              <a:rPr lang="en-US" sz="2400" b="1"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04080183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564770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Now!  In the remainder of the chapter, Paul gives the Corinthians specific instructions for carrying out the judgment he issued as an apostle. </a:t>
            </a:r>
          </a:p>
          <a:p>
            <a:pPr indent="457200">
              <a:spcAft>
                <a:spcPts val="1000"/>
              </a:spcAft>
              <a:tabLst>
                <a:tab pos="457200" algn="l"/>
              </a:tabLst>
            </a:pPr>
            <a:r>
              <a:rPr lang="en-US" sz="2400" b="1" dirty="0" smtClean="0">
                <a:latin typeface="Cambria" pitchFamily="18" charset="0"/>
              </a:rPr>
              <a:t>By his apostolic authority, Paul </a:t>
            </a:r>
            <a:r>
              <a:rPr lang="en-US" sz="2400" b="1" i="1" dirty="0" smtClean="0">
                <a:latin typeface="Cambria" pitchFamily="18" charset="0"/>
              </a:rPr>
              <a:t>taught </a:t>
            </a:r>
            <a:r>
              <a:rPr lang="en-US" sz="2400" b="1" dirty="0" smtClean="0">
                <a:latin typeface="Cambria" pitchFamily="18" charset="0"/>
              </a:rPr>
              <a:t>that God has vested the church with the authority to pass this kind of judgment, and he expected the church in Corinth to have already taken proper action against the unrepentant sinner. </a:t>
            </a:r>
          </a:p>
          <a:p>
            <a:pPr indent="457200">
              <a:spcAft>
                <a:spcPts val="1000"/>
              </a:spcAft>
              <a:tabLst>
                <a:tab pos="457200" algn="l"/>
              </a:tabLst>
            </a:pPr>
            <a:r>
              <a:rPr lang="en-US" sz="2400" b="1" dirty="0" smtClean="0">
                <a:latin typeface="Cambria" pitchFamily="18" charset="0"/>
              </a:rPr>
              <a:t>Only because they failed to carry out proper church discipline did Paul step in as an apostle. </a:t>
            </a:r>
          </a:p>
          <a:p>
            <a:pPr indent="457200">
              <a:spcAft>
                <a:spcPts val="1000"/>
              </a:spcAft>
              <a:tabLst>
                <a:tab pos="457200" algn="l"/>
              </a:tabLst>
            </a:pPr>
            <a:r>
              <a:rPr lang="en-US" sz="2400" b="1" dirty="0" smtClean="0">
                <a:latin typeface="Cambria" pitchFamily="18" charset="0"/>
              </a:rPr>
              <a:t>All churches, following proper biblical principles for church discipline, have </a:t>
            </a:r>
            <a:r>
              <a:rPr lang="en-US" sz="2400" b="1" i="1" u="sng" dirty="0" smtClean="0">
                <a:latin typeface="Cambria" pitchFamily="18" charset="0"/>
              </a:rPr>
              <a:t>both</a:t>
            </a:r>
            <a:r>
              <a:rPr lang="en-US" sz="2400" b="1" dirty="0" smtClean="0">
                <a:latin typeface="Cambria" pitchFamily="18" charset="0"/>
              </a:rPr>
              <a:t> a </a:t>
            </a:r>
            <a:r>
              <a:rPr lang="en-US" sz="2400" b="1" i="1" dirty="0" smtClean="0">
                <a:effectLst>
                  <a:outerShdw blurRad="38100" dist="38100" dir="2700000" algn="tl">
                    <a:srgbClr val="000000">
                      <a:alpha val="43137"/>
                    </a:srgbClr>
                  </a:outerShdw>
                </a:effectLst>
                <a:latin typeface="Cambria" pitchFamily="18" charset="0"/>
              </a:rPr>
              <a:t>responsibility</a:t>
            </a:r>
            <a:r>
              <a:rPr lang="en-US" sz="2400" b="1" dirty="0" smtClean="0">
                <a:latin typeface="Cambria" pitchFamily="18" charset="0"/>
              </a:rPr>
              <a:t> and the </a:t>
            </a:r>
            <a:r>
              <a:rPr lang="en-US" sz="2400" b="1" i="1" dirty="0" smtClean="0">
                <a:effectLst>
                  <a:outerShdw blurRad="38100" dist="38100" dir="2700000" algn="tl">
                    <a:srgbClr val="000000">
                      <a:alpha val="43137"/>
                    </a:srgbClr>
                  </a:outerShdw>
                </a:effectLst>
                <a:latin typeface="Cambria" pitchFamily="18" charset="0"/>
              </a:rPr>
              <a:t>authority</a:t>
            </a:r>
            <a:r>
              <a:rPr lang="en-US" sz="2400" b="1" dirty="0" smtClean="0">
                <a:latin typeface="Cambria" pitchFamily="18" charset="0"/>
              </a:rPr>
              <a:t> to protect the purity of the church and to hold unrepentant sinners accountable with a view toward restoration. </a:t>
            </a:r>
          </a:p>
        </p:txBody>
      </p:sp>
    </p:spTree>
    <p:extLst>
      <p:ext uri="{BB962C8B-B14F-4D97-AF65-F5344CB8AC3E}">
        <p14:creationId xmlns:p14="http://schemas.microsoft.com/office/powerpoint/2010/main" xmlns="" val="23555692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68870" cy="5724644"/>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Verses </a:t>
            </a:r>
            <a:r>
              <a:rPr lang="en-US" sz="2400" b="1" dirty="0" smtClean="0">
                <a:effectLst>
                  <a:outerShdw blurRad="38100" dist="38100" dir="2700000" algn="tl">
                    <a:srgbClr val="000000">
                      <a:alpha val="43137"/>
                    </a:srgbClr>
                  </a:outerShdw>
                </a:effectLst>
                <a:latin typeface="Cambria" pitchFamily="18" charset="0"/>
              </a:rPr>
              <a:t>5:4-5</a:t>
            </a:r>
            <a:r>
              <a:rPr lang="en-US" sz="2400" b="1" dirty="0" smtClean="0">
                <a:latin typeface="Cambria" pitchFamily="18" charset="0"/>
              </a:rPr>
              <a:t>, spells out the results of Paul disciplinary actions, and gives specific instructions on how to carry out the verdict of his judgment. </a:t>
            </a:r>
          </a:p>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they were to pass judgment </a:t>
            </a:r>
            <a:r>
              <a:rPr lang="en-US" sz="2400" b="1" i="1" u="sng" dirty="0" smtClean="0">
                <a:latin typeface="Cambria" pitchFamily="18" charset="0"/>
              </a:rPr>
              <a:t>not</a:t>
            </a:r>
            <a:r>
              <a:rPr lang="en-US" sz="2400" b="1" dirty="0" smtClean="0">
                <a:latin typeface="Cambria" pitchFamily="18" charset="0"/>
              </a:rPr>
              <a:t> </a:t>
            </a:r>
            <a:r>
              <a:rPr lang="en-US" sz="2400" b="1" i="1" dirty="0" smtClean="0">
                <a:latin typeface="Cambria" pitchFamily="18" charset="0"/>
              </a:rPr>
              <a:t>with</a:t>
            </a:r>
            <a:r>
              <a:rPr lang="en-US" sz="2400" b="1" dirty="0" smtClean="0">
                <a:latin typeface="Cambria" pitchFamily="18" charset="0"/>
              </a:rPr>
              <a:t> </a:t>
            </a:r>
            <a:r>
              <a:rPr lang="en-US" sz="2400" b="1" i="1" dirty="0" smtClean="0">
                <a:latin typeface="Cambria" pitchFamily="18" charset="0"/>
              </a:rPr>
              <a:t>their own authority</a:t>
            </a:r>
            <a:r>
              <a:rPr lang="en-US" sz="2400" b="1" dirty="0" smtClean="0">
                <a:latin typeface="Cambria" pitchFamily="18" charset="0"/>
              </a:rPr>
              <a:t> – the authority of the </a:t>
            </a:r>
            <a:r>
              <a:rPr lang="en-US" sz="2400" b="1" i="1" dirty="0" smtClean="0">
                <a:effectLst>
                  <a:outerShdw blurRad="38100" dist="38100" dir="2700000" algn="tl">
                    <a:srgbClr val="000000">
                      <a:alpha val="43137"/>
                    </a:srgbClr>
                  </a:outerShdw>
                </a:effectLst>
                <a:latin typeface="Cambria" pitchFamily="18" charset="0"/>
              </a:rPr>
              <a:t>pastor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elders</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bishop</a:t>
            </a:r>
            <a:r>
              <a:rPr lang="en-US" sz="2400" b="1" dirty="0" smtClean="0">
                <a:latin typeface="Cambria" pitchFamily="18" charset="0"/>
              </a:rPr>
              <a:t> or the words of a </a:t>
            </a:r>
            <a:r>
              <a:rPr lang="en-US" sz="2400" b="1" i="1" dirty="0" smtClean="0">
                <a:effectLst>
                  <a:outerShdw blurRad="38100" dist="38100" dir="2700000" algn="tl">
                    <a:srgbClr val="000000">
                      <a:alpha val="43137"/>
                    </a:srgbClr>
                  </a:outerShdw>
                </a:effectLst>
                <a:latin typeface="Cambria" pitchFamily="18" charset="0"/>
              </a:rPr>
              <a:t>church’s constitution or bylaws</a:t>
            </a:r>
            <a:r>
              <a:rPr lang="en-US" sz="2400" b="1" dirty="0" smtClean="0">
                <a:latin typeface="Cambria" pitchFamily="18" charset="0"/>
              </a:rPr>
              <a:t> – but rather on the moral authority of </a:t>
            </a:r>
            <a:r>
              <a:rPr lang="en-US" sz="2400" b="1" i="1" dirty="0" smtClean="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O</a:t>
            </a:r>
            <a:r>
              <a:rPr lang="en-US" sz="2400" b="1" i="1" dirty="0" smtClean="0">
                <a:effectLst>
                  <a:outerShdw blurRad="38100" dist="38100" dir="2700000" algn="tl">
                    <a:srgbClr val="000000">
                      <a:alpha val="43137"/>
                    </a:srgbClr>
                  </a:outerShdw>
                </a:effectLst>
                <a:latin typeface="Cambria" pitchFamily="18" charset="0"/>
              </a:rPr>
              <a:t>ur Lord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5:4</a:t>
            </a:r>
            <a:r>
              <a:rPr lang="en-US" sz="2400" b="1" dirty="0" smtClean="0">
                <a:latin typeface="Cambria" pitchFamily="18" charset="0"/>
              </a:rPr>
              <a:t>).</a:t>
            </a:r>
          </a:p>
          <a:p>
            <a:pPr indent="457200">
              <a:spcAft>
                <a:spcPts val="1000"/>
              </a:spcAft>
              <a:tabLst>
                <a:tab pos="457200" algn="l"/>
              </a:tabLst>
            </a:pPr>
            <a:r>
              <a:rPr lang="en-US" sz="2400" b="1" dirty="0" smtClean="0">
                <a:latin typeface="Cambria" pitchFamily="18" charset="0"/>
              </a:rPr>
              <a:t>By gathering in the name of the Lord Jesus, they were to exercise </a:t>
            </a:r>
            <a:r>
              <a:rPr lang="en-US" sz="2400" b="1" i="1" dirty="0" smtClean="0">
                <a:effectLst>
                  <a:outerShdw blurRad="38100" dist="38100" dir="2700000" algn="tl">
                    <a:srgbClr val="000000">
                      <a:alpha val="43137"/>
                    </a:srgbClr>
                  </a:outerShdw>
                </a:effectLst>
                <a:latin typeface="Cambria" pitchFamily="18" charset="0"/>
              </a:rPr>
              <a:t>His</a:t>
            </a:r>
            <a:r>
              <a:rPr lang="en-US" sz="2400" b="1" dirty="0" smtClean="0">
                <a:latin typeface="Cambria" pitchFamily="18" charset="0"/>
              </a:rPr>
              <a:t> authority in obedience to his commands (</a:t>
            </a:r>
            <a:r>
              <a:rPr lang="en-US" sz="2400" b="1" dirty="0" smtClean="0">
                <a:effectLst>
                  <a:outerShdw blurRad="38100" dist="38100" dir="2700000" algn="tl">
                    <a:srgbClr val="000000">
                      <a:alpha val="43137"/>
                    </a:srgbClr>
                  </a:outerShdw>
                </a:effectLst>
                <a:latin typeface="Cambria" pitchFamily="18" charset="0"/>
              </a:rPr>
              <a:t>Matthew 18</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Having carried out the discipline by the proper principles, with firmness and humility, they could have full confidence that they had the Lord’s approval and were functioning with </a:t>
            </a:r>
            <a:r>
              <a:rPr lang="en-US" sz="2400" b="1" i="1" dirty="0" smtClean="0">
                <a:effectLst>
                  <a:outerShdw blurRad="38100" dist="38100" dir="2700000" algn="tl">
                    <a:srgbClr val="000000">
                      <a:alpha val="43137"/>
                    </a:srgbClr>
                  </a:outerShdw>
                </a:effectLst>
                <a:latin typeface="Cambria" pitchFamily="18" charset="0"/>
              </a:rPr>
              <a:t>His </a:t>
            </a:r>
            <a:r>
              <a:rPr lang="en-US" sz="2400" b="1" dirty="0" smtClean="0">
                <a:latin typeface="Cambria" pitchFamily="18" charset="0"/>
              </a:rPr>
              <a:t>authority. </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11958239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68870" cy="5355312"/>
          </a:xfrm>
          <a:prstGeom prst="rect">
            <a:avLst/>
          </a:prstGeom>
          <a:noFill/>
          <a:effectLst/>
        </p:spPr>
        <p:txBody>
          <a:bodyPr wrap="square" rtlCol="0">
            <a:spAutoFit/>
          </a:bodyPr>
          <a:lstStyle/>
          <a:p>
            <a:pPr indent="457200">
              <a:spcAft>
                <a:spcPts val="1200"/>
              </a:spcAft>
              <a:tabLst>
                <a:tab pos="457200" algn="l"/>
              </a:tabLst>
            </a:pPr>
            <a:r>
              <a:rPr lang="en-US" sz="22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they were to carry out this discipline when they were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gathered together</a:t>
            </a:r>
            <a:r>
              <a:rPr lang="en-US" sz="2400" b="1" i="1" dirty="0" smtClean="0">
                <a:latin typeface="Cambria" pitchFamily="18" charset="0"/>
              </a:rPr>
              <a:t>”</a:t>
            </a:r>
            <a:r>
              <a:rPr lang="en-US" sz="2400" b="1" dirty="0" smtClean="0">
                <a:latin typeface="Cambria" pitchFamily="18" charset="0"/>
              </a:rPr>
              <a:t> referring to the official gathering of the congregation (</a:t>
            </a:r>
            <a:r>
              <a:rPr lang="en-US" sz="2400" b="1" dirty="0" smtClean="0">
                <a:effectLst>
                  <a:outerShdw blurRad="38100" dist="38100" dir="2700000" algn="tl">
                    <a:srgbClr val="000000">
                      <a:alpha val="43137"/>
                    </a:srgbClr>
                  </a:outerShdw>
                </a:effectLst>
                <a:latin typeface="Cambria" pitchFamily="18" charset="0"/>
              </a:rPr>
              <a:t>5:4</a:t>
            </a:r>
            <a:r>
              <a:rPr lang="en-US" sz="2400" b="1" dirty="0" smtClean="0">
                <a:latin typeface="Cambria" pitchFamily="18" charset="0"/>
              </a:rPr>
              <a:t>).  </a:t>
            </a:r>
          </a:p>
          <a:p>
            <a:pPr indent="457200">
              <a:spcAft>
                <a:spcPts val="1200"/>
              </a:spcAft>
              <a:tabLst>
                <a:tab pos="457200" algn="l"/>
              </a:tabLst>
            </a:pPr>
            <a:r>
              <a:rPr lang="en-US" sz="2400" b="1" dirty="0" smtClean="0">
                <a:latin typeface="Cambria" pitchFamily="18" charset="0"/>
              </a:rPr>
              <a:t>This judgment was not to take place secretly or behind closed doors.  At this point this incestuous relationship had been broadcast far and wide.  It has been implied that the entire congregation not only knew, but they approved of the immoral relationship.</a:t>
            </a:r>
          </a:p>
          <a:p>
            <a:pPr indent="457200">
              <a:spcAft>
                <a:spcPts val="1200"/>
              </a:spcAft>
              <a:tabLst>
                <a:tab pos="457200" algn="l"/>
              </a:tabLst>
            </a:pPr>
            <a:r>
              <a:rPr lang="en-US" sz="2400" b="1" dirty="0" smtClean="0">
                <a:latin typeface="Cambria" pitchFamily="18" charset="0"/>
              </a:rPr>
              <a:t>To reverse this perception and to communicate to the whole church the seriousness of the offense, church discipline needed to be public. </a:t>
            </a:r>
          </a:p>
          <a:p>
            <a:pPr indent="457200">
              <a:spcAft>
                <a:spcPts val="1200"/>
              </a:spcAft>
              <a:tabLst>
                <a:tab pos="457200" algn="l"/>
              </a:tabLst>
            </a:pPr>
            <a:r>
              <a:rPr lang="en-US" sz="2400" b="1" dirty="0" smtClean="0">
                <a:latin typeface="Cambria" pitchFamily="18" charset="0"/>
              </a:rPr>
              <a:t>This doesn’t mean that every confrontation of sin should start as a public matter. </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2803208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1066800"/>
            <a:ext cx="8668870" cy="5150128"/>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Private sin should be dealt with privately; however, the principle seems to be that the more public, prominent, and unrepentant the sin, the more public and official the discipline (</a:t>
            </a:r>
            <a:r>
              <a:rPr lang="en-US" sz="2400" b="1" dirty="0" smtClean="0">
                <a:effectLst>
                  <a:outerShdw blurRad="38100" dist="38100" dir="2700000" algn="tl">
                    <a:srgbClr val="000000">
                      <a:alpha val="43137"/>
                    </a:srgbClr>
                  </a:outerShdw>
                </a:effectLst>
                <a:latin typeface="Cambria" pitchFamily="18" charset="0"/>
              </a:rPr>
              <a:t>1Tim. 5:20</a:t>
            </a:r>
            <a:r>
              <a:rPr lang="en-US" sz="2400" b="1" dirty="0" smtClean="0">
                <a:latin typeface="Cambria" pitchFamily="18" charset="0"/>
              </a:rPr>
              <a:t>).</a:t>
            </a:r>
          </a:p>
          <a:p>
            <a:pPr indent="457200">
              <a:spcAft>
                <a:spcPts val="1000"/>
              </a:spcAft>
              <a:tabLst>
                <a:tab pos="457200" algn="l"/>
              </a:tabLst>
            </a:pPr>
            <a:r>
              <a:rPr lang="en-US" sz="2200" b="1" dirty="0" smtClean="0">
                <a:effectLst>
                  <a:outerShdw blurRad="38100" dist="38100" dir="2700000" algn="tl">
                    <a:srgbClr val="000000">
                      <a:alpha val="43137"/>
                    </a:srgbClr>
                  </a:outerShdw>
                </a:effectLst>
                <a:latin typeface="Cambria" pitchFamily="18" charset="0"/>
              </a:rPr>
              <a:t>THIRD</a:t>
            </a:r>
            <a:r>
              <a:rPr lang="en-US" sz="2400" b="1" dirty="0" smtClean="0">
                <a:latin typeface="Cambria" pitchFamily="18" charset="0"/>
              </a:rPr>
              <a:t> – they were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deliver such a one to Satan</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5:5</a:t>
            </a:r>
            <a:r>
              <a:rPr lang="en-US" sz="2400" b="1" dirty="0" smtClean="0">
                <a:latin typeface="Cambria" pitchFamily="18" charset="0"/>
              </a:rPr>
              <a:t>). In other words,  the Corinthian church was to </a:t>
            </a:r>
            <a:r>
              <a:rPr lang="en-US" sz="2400" b="1" i="1" u="sng" dirty="0" smtClean="0">
                <a:latin typeface="Cambria" pitchFamily="18" charset="0"/>
              </a:rPr>
              <a:t>ex-communicate</a:t>
            </a:r>
            <a:r>
              <a:rPr lang="en-US" sz="2400" b="1" dirty="0" smtClean="0">
                <a:latin typeface="Cambria" pitchFamily="18" charset="0"/>
              </a:rPr>
              <a:t> </a:t>
            </a:r>
            <a:r>
              <a:rPr lang="en-US" sz="2400" b="1" dirty="0" smtClean="0">
                <a:latin typeface="Cambria" pitchFamily="18" charset="0"/>
              </a:rPr>
              <a:t>the sinning Christian from the fellowship of the church. </a:t>
            </a:r>
          </a:p>
          <a:p>
            <a:pPr indent="457200">
              <a:spcAft>
                <a:spcPts val="1000"/>
              </a:spcAft>
              <a:tabLst>
                <a:tab pos="457200" algn="l"/>
              </a:tabLst>
            </a:pPr>
            <a:r>
              <a:rPr lang="en-US" sz="2400" b="1" dirty="0" smtClean="0">
                <a:latin typeface="Cambria" pitchFamily="18" charset="0"/>
              </a:rPr>
              <a:t>This involved official removal from membership, so one was no longer regarded as a brother or sister in Christ (</a:t>
            </a:r>
            <a:r>
              <a:rPr lang="en-US" sz="2400" b="1" dirty="0" smtClean="0">
                <a:effectLst>
                  <a:outerShdw blurRad="38100" dist="38100" dir="2700000" algn="tl">
                    <a:srgbClr val="000000">
                      <a:alpha val="43137"/>
                    </a:srgbClr>
                  </a:outerShdw>
                </a:effectLst>
                <a:latin typeface="Cambria" pitchFamily="18" charset="0"/>
              </a:rPr>
              <a:t>5:2</a:t>
            </a:r>
            <a:r>
              <a:rPr lang="en-US" sz="2400" b="1" dirty="0" smtClean="0">
                <a:latin typeface="Cambria" pitchFamily="18" charset="0"/>
              </a:rPr>
              <a:t>), removed from the blessings of the Lord’s Table (</a:t>
            </a:r>
            <a:r>
              <a:rPr lang="en-US" sz="2400" b="1" dirty="0" smtClean="0">
                <a:effectLst>
                  <a:outerShdw blurRad="38100" dist="38100" dir="2700000" algn="tl">
                    <a:srgbClr val="000000">
                      <a:alpha val="43137"/>
                    </a:srgbClr>
                  </a:outerShdw>
                </a:effectLst>
                <a:latin typeface="Cambria" pitchFamily="18" charset="0"/>
              </a:rPr>
              <a:t>10:16</a:t>
            </a:r>
            <a:r>
              <a:rPr lang="en-US" sz="2400" b="1" dirty="0" smtClean="0">
                <a:latin typeface="Cambria" pitchFamily="18" charset="0"/>
              </a:rPr>
              <a:t>), from receiving </a:t>
            </a:r>
            <a:r>
              <a:rPr lang="en-US" sz="2400" b="1" dirty="0">
                <a:latin typeface="Cambria" pitchFamily="18" charset="0"/>
              </a:rPr>
              <a:t>the </a:t>
            </a:r>
            <a:r>
              <a:rPr lang="en-US" sz="2400" b="1" dirty="0" smtClean="0">
                <a:latin typeface="Cambria" pitchFamily="18" charset="0"/>
              </a:rPr>
              <a:t>churches </a:t>
            </a:r>
            <a:r>
              <a:rPr lang="en-US" sz="2400" b="1" dirty="0">
                <a:latin typeface="Cambria" pitchFamily="18" charset="0"/>
              </a:rPr>
              <a:t>benevolent </a:t>
            </a:r>
            <a:r>
              <a:rPr lang="en-US" sz="2400" b="1" dirty="0" smtClean="0">
                <a:latin typeface="Cambria" pitchFamily="18" charset="0"/>
              </a:rPr>
              <a:t>help (</a:t>
            </a:r>
            <a:r>
              <a:rPr lang="en-US" sz="2400" b="1" dirty="0" smtClean="0">
                <a:effectLst>
                  <a:outerShdw blurRad="38100" dist="38100" dir="2700000" algn="tl">
                    <a:srgbClr val="000000">
                      <a:alpha val="43137"/>
                    </a:srgbClr>
                  </a:outerShdw>
                </a:effectLst>
                <a:latin typeface="Cambria" pitchFamily="18" charset="0"/>
              </a:rPr>
              <a:t>Eph. 4:28; 1John 3:17</a:t>
            </a:r>
            <a:r>
              <a:rPr lang="en-US" sz="2400" b="1" dirty="0" smtClean="0">
                <a:latin typeface="Cambria" pitchFamily="18" charset="0"/>
              </a:rPr>
              <a:t>), and from the spiritual protection offered through the presence of the Spirit in the congregation (</a:t>
            </a:r>
            <a:r>
              <a:rPr lang="en-US" sz="2400" b="1" dirty="0" smtClean="0">
                <a:effectLst>
                  <a:outerShdw blurRad="38100" dist="38100" dir="2700000" algn="tl">
                    <a:srgbClr val="000000">
                      <a:alpha val="43137"/>
                    </a:srgbClr>
                  </a:outerShdw>
                </a:effectLst>
                <a:latin typeface="Cambria" pitchFamily="18" charset="0"/>
              </a:rPr>
              <a:t>2Thes. 3:3</a:t>
            </a:r>
            <a:r>
              <a:rPr lang="en-US" sz="2400" b="1" dirty="0" smtClean="0">
                <a:latin typeface="Cambria" pitchFamily="18" charset="0"/>
              </a:rPr>
              <a:t>). </a:t>
            </a:r>
          </a:p>
        </p:txBody>
      </p:sp>
    </p:spTree>
    <p:extLst>
      <p:ext uri="{BB962C8B-B14F-4D97-AF65-F5344CB8AC3E}">
        <p14:creationId xmlns:p14="http://schemas.microsoft.com/office/powerpoint/2010/main" xmlns="" val="355291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68870" cy="564770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The </a:t>
            </a:r>
            <a:r>
              <a:rPr lang="en-US" sz="2400" b="1" i="1" u="sng" dirty="0" smtClean="0">
                <a:latin typeface="Cambria" pitchFamily="18" charset="0"/>
              </a:rPr>
              <a:t>excommunicated</a:t>
            </a:r>
            <a:r>
              <a:rPr lang="en-US" sz="2400" b="1" dirty="0" smtClean="0">
                <a:latin typeface="Cambria" pitchFamily="18" charset="0"/>
              </a:rPr>
              <a:t> believer would be ejected into Satan’s domain, the world, where he would be outside the spiritual protection of the church and unable to repel the attacks of Satan (</a:t>
            </a:r>
            <a:r>
              <a:rPr lang="en-US" sz="2400" b="1" dirty="0" smtClean="0">
                <a:effectLst>
                  <a:outerShdw blurRad="38100" dist="38100" dir="2700000" algn="tl">
                    <a:srgbClr val="000000">
                      <a:alpha val="43137"/>
                    </a:srgbClr>
                  </a:outerShdw>
                </a:effectLst>
                <a:latin typeface="Cambria" pitchFamily="18" charset="0"/>
              </a:rPr>
              <a:t>1Pet. 5:8</a:t>
            </a:r>
            <a:r>
              <a:rPr lang="en-US" sz="2400" b="1" dirty="0" smtClean="0">
                <a:latin typeface="Cambria" pitchFamily="18" charset="0"/>
              </a:rPr>
              <a:t>).</a:t>
            </a:r>
          </a:p>
          <a:p>
            <a:pPr indent="457200">
              <a:spcAft>
                <a:spcPts val="1000"/>
              </a:spcAft>
              <a:tabLst>
                <a:tab pos="457200" algn="l"/>
              </a:tabLst>
            </a:pPr>
            <a:r>
              <a:rPr lang="en-US" sz="2400" b="1" dirty="0" smtClean="0">
                <a:latin typeface="Cambria" pitchFamily="18" charset="0"/>
              </a:rPr>
              <a:t>Excommunication of this unrepentant believer would result in one of two outcomes.</a:t>
            </a:r>
          </a:p>
          <a:p>
            <a:pPr indent="457200">
              <a:spcAft>
                <a:spcPts val="1000"/>
              </a:spcAft>
              <a:tabLst>
                <a:tab pos="457200" algn="l"/>
              </a:tabLst>
            </a:pPr>
            <a:r>
              <a:rPr lang="en-US" sz="2400" b="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If he continued without repentance and restoration, he could suffer physical death, either as built-in consequences of a destructive, sinful lifestyle (</a:t>
            </a:r>
            <a:r>
              <a:rPr lang="en-US" sz="2400" b="1" dirty="0" smtClean="0">
                <a:effectLst>
                  <a:outerShdw blurRad="38100" dist="38100" dir="2700000" algn="tl">
                    <a:srgbClr val="000000">
                      <a:alpha val="43137"/>
                    </a:srgbClr>
                  </a:outerShdw>
                </a:effectLst>
                <a:latin typeface="Cambria" pitchFamily="18" charset="0"/>
              </a:rPr>
              <a:t>Rom 1:26-27</a:t>
            </a:r>
            <a:r>
              <a:rPr lang="en-US" sz="2400" b="1" dirty="0" smtClean="0">
                <a:latin typeface="Cambria" pitchFamily="18" charset="0"/>
              </a:rPr>
              <a:t>), or as the results of God’s discipline against unrepentant believers (</a:t>
            </a:r>
            <a:r>
              <a:rPr lang="en-US" sz="2400" b="1" dirty="0" smtClean="0">
                <a:effectLst>
                  <a:outerShdw blurRad="38100" dist="38100" dir="2700000" algn="tl">
                    <a:srgbClr val="000000">
                      <a:alpha val="43137"/>
                    </a:srgbClr>
                  </a:outerShdw>
                </a:effectLst>
                <a:latin typeface="Cambria" pitchFamily="18" charset="0"/>
              </a:rPr>
              <a:t>Heb. 12:5-11; 1John 5:16</a:t>
            </a:r>
            <a:r>
              <a:rPr lang="en-US" sz="2400" b="1" dirty="0" smtClean="0">
                <a:latin typeface="Cambria" pitchFamily="18" charset="0"/>
              </a:rPr>
              <a:t>). </a:t>
            </a:r>
          </a:p>
          <a:p>
            <a:pPr indent="457200">
              <a:spcAft>
                <a:spcPts val="1000"/>
              </a:spcAft>
              <a:tabLst>
                <a:tab pos="457200" algn="l"/>
              </a:tabLst>
            </a:pPr>
            <a:r>
              <a:rPr lang="en-US" sz="2400" b="1" dirty="0" smtClean="0">
                <a:effectLst>
                  <a:outerShdw blurRad="38100" dist="38100" dir="2700000" algn="tl">
                    <a:srgbClr val="000000">
                      <a:alpha val="43137"/>
                    </a:srgbClr>
                  </a:outerShdw>
                </a:effectLst>
                <a:latin typeface="Cambria" pitchFamily="18" charset="0"/>
              </a:rPr>
              <a:t>Second</a:t>
            </a:r>
            <a:r>
              <a:rPr lang="en-US" sz="2400" b="1" dirty="0" smtClean="0">
                <a:latin typeface="Cambria" pitchFamily="18" charset="0"/>
              </a:rPr>
              <a:t> – The sinning believer’s fleshly desires would be defeated and after a fruitless and futile life of debauchery he finally comes to his senses and repent (</a:t>
            </a:r>
            <a:r>
              <a:rPr lang="en-US" sz="2400" b="1" dirty="0" smtClean="0">
                <a:effectLst>
                  <a:outerShdw blurRad="38100" dist="38100" dir="2700000" algn="tl">
                    <a:srgbClr val="000000">
                      <a:alpha val="43137"/>
                    </a:srgbClr>
                  </a:outerShdw>
                </a:effectLst>
                <a:latin typeface="Cambria" pitchFamily="18" charset="0"/>
              </a:rPr>
              <a:t>Luke 15</a:t>
            </a:r>
            <a:r>
              <a:rPr lang="en-US" sz="2400" b="1" dirty="0" smtClean="0">
                <a:latin typeface="Cambria" pitchFamily="18" charset="0"/>
              </a:rPr>
              <a:t>). </a:t>
            </a:r>
          </a:p>
        </p:txBody>
      </p:sp>
    </p:spTree>
    <p:extLst>
      <p:ext uri="{BB962C8B-B14F-4D97-AF65-F5344CB8AC3E}">
        <p14:creationId xmlns:p14="http://schemas.microsoft.com/office/powerpoint/2010/main" xmlns="" val="50246134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68870" cy="564770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In either case, the purpose of church discipline is not merely punitive, nor should it be the external damnation of the sinning believer. </a:t>
            </a:r>
          </a:p>
          <a:p>
            <a:pPr indent="457200">
              <a:spcAft>
                <a:spcPts val="1000"/>
              </a:spcAft>
              <a:tabLst>
                <a:tab pos="457200" algn="l"/>
              </a:tabLst>
            </a:pPr>
            <a:r>
              <a:rPr lang="en-US" sz="2400" b="1" dirty="0" smtClean="0">
                <a:latin typeface="Cambria" pitchFamily="18" charset="0"/>
              </a:rPr>
              <a:t>The goal of church discipline is always restoration,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that his spirit may be saved in the day of the Lord Jesus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5:5</a:t>
            </a:r>
            <a:r>
              <a:rPr lang="en-US" sz="2400" b="1" dirty="0" smtClean="0">
                <a:latin typeface="Cambria" pitchFamily="18" charset="0"/>
              </a:rPr>
              <a:t>).</a:t>
            </a:r>
          </a:p>
          <a:p>
            <a:pPr indent="457200">
              <a:spcAft>
                <a:spcPts val="1000"/>
              </a:spcAft>
              <a:tabLst>
                <a:tab pos="457200" algn="l"/>
              </a:tabLs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quoting William Barclay says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“Always at the back of punishment and discipline in the early Church there is the conviction that they must seek not to break but to make the man who has sinned </a:t>
            </a:r>
            <a:r>
              <a:rPr lang="en-US" sz="2400" b="1" dirty="0" smtClean="0">
                <a:effectLst>
                  <a:outerShdw blurRad="38100" dist="38100" dir="2700000" algn="tl">
                    <a:srgbClr val="000000">
                      <a:alpha val="43137"/>
                    </a:srgbClr>
                  </a:outerShdw>
                </a:effectLst>
                <a:latin typeface="Cambria" pitchFamily="18" charset="0"/>
              </a:rPr>
              <a:t>. . .</a:t>
            </a:r>
            <a:r>
              <a:rPr lang="en-US" sz="2400" b="1" dirty="0">
                <a:latin typeface="Cambria" pitchFamily="18" charset="0"/>
              </a:rPr>
              <a:t> </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 Discipline should never be exercised for the satisfaction of the person who exercises it, but always for the mending of the person who has sinned and for the sake of the Church.  Discipline must never be vengeful; it must always be curative.”</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40066548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5:4-5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68870" cy="3354765"/>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rPr>
              <a:t>Paul commands churches to lovingly correct, not vindictively punish members who persist in sinning. </a:t>
            </a:r>
          </a:p>
          <a:p>
            <a:pPr indent="457200">
              <a:spcAft>
                <a:spcPts val="1200"/>
              </a:spcAft>
              <a:tabLst>
                <a:tab pos="457200" algn="l"/>
              </a:tabLst>
            </a:pPr>
            <a:r>
              <a:rPr lang="en-US" sz="2400" b="1" dirty="0" smtClean="0">
                <a:latin typeface="Cambria" pitchFamily="18" charset="0"/>
              </a:rPr>
              <a:t>So, that once a change of mind and heart are gained, congregations should welcome prodigals home with open arms (</a:t>
            </a:r>
            <a:r>
              <a:rPr lang="en-US" sz="2400" b="1" dirty="0" smtClean="0">
                <a:effectLst>
                  <a:outerShdw blurRad="38100" dist="38100" dir="2700000" algn="tl">
                    <a:srgbClr val="000000">
                      <a:alpha val="43137"/>
                    </a:srgbClr>
                  </a:outerShdw>
                </a:effectLst>
                <a:latin typeface="Cambria" pitchFamily="18" charset="0"/>
              </a:rPr>
              <a:t>Luke 15:20-24; 2Cor. 2:6-9</a:t>
            </a:r>
            <a:r>
              <a:rPr lang="en-US" sz="2400" b="1" dirty="0" smtClean="0">
                <a:latin typeface="Cambria" pitchFamily="18" charset="0"/>
              </a:rPr>
              <a:t>).   </a:t>
            </a:r>
          </a:p>
          <a:p>
            <a:pPr indent="457200">
              <a:spcAft>
                <a:spcPts val="1200"/>
              </a:spcAft>
              <a:tabLst>
                <a:tab pos="457200" algn="l"/>
              </a:tabLst>
            </a:pPr>
            <a:r>
              <a:rPr lang="en-US" sz="2400" b="1" dirty="0" smtClean="0">
                <a:latin typeface="Cambria" pitchFamily="18" charset="0"/>
              </a:rPr>
              <a:t>In this way, ultimately the sinner, either by the Lord’s hand of discipline or by repentance before the church,  would  be saved from a sinful lifestyle (</a:t>
            </a:r>
            <a:r>
              <a:rPr lang="en-US" sz="2400" b="1" dirty="0" smtClean="0">
                <a:effectLst>
                  <a:outerShdw blurRad="38100" dist="38100" dir="2700000" algn="tl">
                    <a:srgbClr val="000000">
                      <a:alpha val="43137"/>
                    </a:srgbClr>
                  </a:outerShdw>
                </a:effectLst>
                <a:latin typeface="Cambria" pitchFamily="18" charset="0"/>
              </a:rPr>
              <a:t>3:15</a:t>
            </a:r>
            <a:r>
              <a:rPr lang="en-US" sz="2400" b="1" dirty="0" smtClean="0">
                <a:latin typeface="Cambria" pitchFamily="18" charset="0"/>
              </a:rPr>
              <a:t>).</a:t>
            </a:r>
          </a:p>
        </p:txBody>
      </p:sp>
    </p:spTree>
    <p:extLst>
      <p:ext uri="{BB962C8B-B14F-4D97-AF65-F5344CB8AC3E}">
        <p14:creationId xmlns:p14="http://schemas.microsoft.com/office/powerpoint/2010/main" xmlns="" val="12317939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5836" y="1206500"/>
            <a:ext cx="8565776"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Your </a:t>
            </a:r>
            <a:r>
              <a:rPr lang="en-US" sz="2800" i="1" dirty="0">
                <a:latin typeface="Georgia" panose="02040502050405020303" pitchFamily="18" charset="0"/>
              </a:rPr>
              <a:t>glorying is not good.  Do you not know that a little leaven leavens the </a:t>
            </a:r>
            <a:r>
              <a:rPr lang="en-US" sz="2800" i="1" dirty="0" smtClean="0">
                <a:latin typeface="Georgia" panose="02040502050405020303" pitchFamily="18" charset="0"/>
              </a:rPr>
              <a:t>whole lump? </a:t>
            </a:r>
            <a:r>
              <a:rPr lang="en-US" sz="2800" b="1" i="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Therefore</a:t>
            </a:r>
            <a:r>
              <a:rPr lang="en-US" sz="2800" i="1" dirty="0">
                <a:latin typeface="Georgia" panose="02040502050405020303" pitchFamily="18" charset="0"/>
              </a:rPr>
              <a:t> purge out the old leaven, that you may be a new lump, since you truly are unleavened.  For indeed Christ, our Passover, was sacrificed for us</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8</a:t>
            </a:r>
            <a:r>
              <a:rPr lang="en-US" sz="2800" i="1" dirty="0" smtClean="0">
                <a:latin typeface="Georgia" panose="02040502050405020303" pitchFamily="18" charset="0"/>
              </a:rPr>
              <a:t>Therefore</a:t>
            </a:r>
            <a:r>
              <a:rPr lang="en-US" sz="2800" i="1" dirty="0">
                <a:latin typeface="Georgia" panose="02040502050405020303" pitchFamily="18" charset="0"/>
              </a:rPr>
              <a:t> let us keep the feast, not with old leaven, nor with the leaven of malice and wickedness, but with the unleavened bread of sincerity and truth.</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5:6-8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453893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5:6-8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564770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Now, Paul moves from the discipline of the sinner for the purpose of repentance and restoration to the purification of the church. </a:t>
            </a:r>
          </a:p>
          <a:p>
            <a:pPr indent="457200">
              <a:spcAft>
                <a:spcPts val="1000"/>
              </a:spcAft>
              <a:tabLst>
                <a:tab pos="457200" algn="l"/>
              </a:tabLst>
            </a:pPr>
            <a:r>
              <a:rPr lang="en-US" sz="2400" b="1" dirty="0" smtClean="0">
                <a:latin typeface="Cambria" pitchFamily="18" charset="0"/>
              </a:rPr>
              <a:t>Even if the perpetrator does not repent, the moral purity of the church requires the expulsion of the unrepentant from its midst. </a:t>
            </a:r>
          </a:p>
          <a:p>
            <a:pPr indent="457200">
              <a:spcAft>
                <a:spcPts val="1000"/>
              </a:spcAft>
              <a:tabLst>
                <a:tab pos="457200" algn="l"/>
              </a:tabLst>
            </a:pPr>
            <a:r>
              <a:rPr lang="en-US" sz="2400" b="1" dirty="0" smtClean="0">
                <a:latin typeface="Cambria" pitchFamily="18" charset="0"/>
              </a:rPr>
              <a:t>As representatives of the body of Christ, we directly affect each other for good or bad.  Just as yeast invades every part of a lump of dough, so one Christian’s unrepentant sin corrupts an entire congregation (</a:t>
            </a:r>
            <a:r>
              <a:rPr lang="en-US" sz="2400" b="1" dirty="0" smtClean="0">
                <a:effectLst>
                  <a:outerShdw blurRad="38100" dist="38100" dir="2700000" algn="tl">
                    <a:srgbClr val="000000">
                      <a:alpha val="43137"/>
                    </a:srgbClr>
                  </a:outerShdw>
                </a:effectLst>
                <a:latin typeface="Cambria" pitchFamily="18" charset="0"/>
              </a:rPr>
              <a:t>5:6</a:t>
            </a:r>
            <a:r>
              <a:rPr lang="en-US" sz="2400" b="1" dirty="0" smtClean="0">
                <a:latin typeface="Cambria" pitchFamily="18" charset="0"/>
              </a:rPr>
              <a:t>).</a:t>
            </a:r>
          </a:p>
          <a:p>
            <a:pPr indent="457200">
              <a:spcAft>
                <a:spcPts val="1000"/>
              </a:spcAft>
              <a:tabLst>
                <a:tab pos="457200" algn="l"/>
              </a:tabLst>
            </a:pPr>
            <a:r>
              <a:rPr lang="en-US" sz="2400" b="1" dirty="0" smtClean="0">
                <a:latin typeface="Cambria" pitchFamily="18" charset="0"/>
              </a:rPr>
              <a:t>Just as one microscopic virus can infect and cripple the entire body.  One hole in a tire can stop the entire car.  One “F” on a test can lower your GPA.  So it is, that a small amount sin is enough to contaminate the whole congregation. </a:t>
            </a:r>
          </a:p>
        </p:txBody>
      </p:sp>
    </p:spTree>
    <p:extLst>
      <p:ext uri="{BB962C8B-B14F-4D97-AF65-F5344CB8AC3E}">
        <p14:creationId xmlns:p14="http://schemas.microsoft.com/office/powerpoint/2010/main" xmlns="" val="40372529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5:6-8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5278368"/>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So Paul, using an analogy for their old lifestyles, that were, characterized by impurity and immorality, and firmly </a:t>
            </a:r>
            <a:r>
              <a:rPr lang="en-US" sz="2400" b="1" dirty="0">
                <a:latin typeface="Cambria" pitchFamily="18" charset="0"/>
              </a:rPr>
              <a:t>admonishes them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clean out the old </a:t>
            </a:r>
            <a:r>
              <a:rPr lang="en-US" sz="2400" b="1" i="1" dirty="0" smtClean="0">
                <a:effectLst>
                  <a:outerShdw blurRad="38100" dist="38100" dir="2700000" algn="tl">
                    <a:srgbClr val="000000">
                      <a:alpha val="43137"/>
                    </a:srgbClr>
                  </a:outerShdw>
                </a:effectLst>
                <a:latin typeface="Cambria" pitchFamily="18" charset="0"/>
              </a:rPr>
              <a:t>leaven</a:t>
            </a:r>
            <a:r>
              <a:rPr lang="en-US" sz="2400" b="1" i="1" dirty="0" smtClean="0">
                <a:latin typeface="Cambria" pitchFamily="18" charset="0"/>
              </a:rPr>
              <a:t>.”</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Meaning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they were to be in their daily practice what they were in their position before God: pure and holy – figuratively, </a:t>
            </a:r>
            <a:r>
              <a:rPr lang="en-US" sz="2400" b="1" i="1" dirty="0" smtClean="0">
                <a:effectLst>
                  <a:outerShdw blurRad="38100" dist="38100" dir="2700000" algn="tl">
                    <a:srgbClr val="000000">
                      <a:alpha val="43137"/>
                    </a:srgbClr>
                  </a:outerShdw>
                </a:effectLst>
                <a:latin typeface="Cambria" pitchFamily="18" charset="0"/>
              </a:rPr>
              <a:t>unleavened</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we have all the ingredients of Paul’s doctrines of </a:t>
            </a:r>
            <a:r>
              <a:rPr lang="en-US" sz="2400" b="1" i="1" dirty="0" smtClean="0">
                <a:latin typeface="Cambria" pitchFamily="18" charset="0"/>
              </a:rPr>
              <a:t>justification</a:t>
            </a:r>
            <a:r>
              <a:rPr lang="en-US" sz="2400" b="1" dirty="0" smtClean="0">
                <a:latin typeface="Cambria" pitchFamily="18" charset="0"/>
              </a:rPr>
              <a:t> and </a:t>
            </a:r>
            <a:r>
              <a:rPr lang="en-US" sz="2400" b="1" i="1" dirty="0" smtClean="0">
                <a:latin typeface="Cambria" pitchFamily="18" charset="0"/>
              </a:rPr>
              <a:t>sanctification</a:t>
            </a:r>
            <a:r>
              <a:rPr lang="en-US" sz="2400" b="1" dirty="0" smtClean="0">
                <a:latin typeface="Cambria" pitchFamily="18" charset="0"/>
              </a:rPr>
              <a:t>.  As believers in Christ, the moment we believe we are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justified</a:t>
            </a:r>
            <a:r>
              <a:rPr lang="en-US" sz="2400" b="1" i="1" dirty="0" smtClean="0">
                <a:latin typeface="Cambria" pitchFamily="18" charset="0"/>
              </a:rPr>
              <a:t>”</a:t>
            </a:r>
            <a:r>
              <a:rPr lang="en-US" sz="2400" b="1" dirty="0" smtClean="0">
                <a:latin typeface="Cambria" pitchFamily="18" charset="0"/>
              </a:rPr>
              <a:t> and declared righteous by God, while still in our sinning state. </a:t>
            </a:r>
          </a:p>
          <a:p>
            <a:pPr indent="457200">
              <a:spcAft>
                <a:spcPts val="1000"/>
              </a:spcAft>
              <a:tabLst>
                <a:tab pos="457200" algn="l"/>
              </a:tabLst>
            </a:pPr>
            <a:r>
              <a:rPr lang="en-US" sz="2400" b="1" dirty="0" smtClean="0">
                <a:latin typeface="Cambria" pitchFamily="18" charset="0"/>
              </a:rPr>
              <a:t>Yet we also are called to a life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sanctification</a:t>
            </a:r>
            <a:r>
              <a:rPr lang="en-US" sz="2400" b="1" i="1" dirty="0" smtClean="0">
                <a:latin typeface="Cambria" pitchFamily="18" charset="0"/>
              </a:rPr>
              <a:t>”</a:t>
            </a:r>
            <a:r>
              <a:rPr lang="en-US" sz="2400" b="1" dirty="0" smtClean="0">
                <a:latin typeface="Cambria" pitchFamily="18" charset="0"/>
              </a:rPr>
              <a:t> becoming </a:t>
            </a:r>
            <a:r>
              <a:rPr lang="en-US" sz="2400" b="1" i="1" u="sng" dirty="0" smtClean="0">
                <a:latin typeface="Cambria" pitchFamily="18" charset="0"/>
              </a:rPr>
              <a:t>progressively</a:t>
            </a:r>
            <a:r>
              <a:rPr lang="en-US" sz="2400" b="1" i="1" dirty="0" smtClean="0">
                <a:latin typeface="Cambria" pitchFamily="18" charset="0"/>
              </a:rPr>
              <a:t> </a:t>
            </a:r>
            <a:r>
              <a:rPr lang="en-US" sz="2400" b="1" dirty="0" smtClean="0">
                <a:latin typeface="Cambria" pitchFamily="18" charset="0"/>
              </a:rPr>
              <a:t>more righteous in our daily lives, as we are gradually </a:t>
            </a:r>
            <a:r>
              <a:rPr lang="en-US" sz="2400" b="1" i="1" u="sng" dirty="0" smtClean="0">
                <a:latin typeface="Cambria" pitchFamily="18" charset="0"/>
              </a:rPr>
              <a:t>renewed</a:t>
            </a:r>
            <a:r>
              <a:rPr lang="en-US" sz="2400" b="1" dirty="0" smtClean="0">
                <a:latin typeface="Cambria" pitchFamily="18" charset="0"/>
              </a:rPr>
              <a:t> </a:t>
            </a:r>
            <a:r>
              <a:rPr lang="en-US" sz="2400" b="1" i="1" dirty="0" smtClean="0">
                <a:latin typeface="Cambria" pitchFamily="18" charset="0"/>
              </a:rPr>
              <a:t>and </a:t>
            </a:r>
            <a:r>
              <a:rPr lang="en-US" sz="2400" b="1" i="1" u="sng" dirty="0" smtClean="0">
                <a:latin typeface="Cambria" pitchFamily="18" charset="0"/>
              </a:rPr>
              <a:t>conformed</a:t>
            </a:r>
            <a:r>
              <a:rPr lang="en-US" sz="2400" b="1" dirty="0" smtClean="0">
                <a:latin typeface="Cambria" pitchFamily="18" charset="0"/>
              </a:rPr>
              <a:t> to the image of Christ. </a:t>
            </a:r>
          </a:p>
        </p:txBody>
      </p:sp>
    </p:spTree>
    <p:extLst>
      <p:ext uri="{BB962C8B-B14F-4D97-AF65-F5344CB8AC3E}">
        <p14:creationId xmlns:p14="http://schemas.microsoft.com/office/powerpoint/2010/main" xmlns="" val="3832993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692334" y="2990888"/>
            <a:ext cx="5557642"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To Handle A Scandal – 5:1-13</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5:6-8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564770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So when Paul tells the Corinthians that they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truly are unleavened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he refers to being </a:t>
            </a:r>
            <a:r>
              <a:rPr lang="en-US" sz="2400" b="1" i="1" dirty="0" smtClean="0">
                <a:effectLst>
                  <a:outerShdw blurRad="38100" dist="38100" dir="2700000" algn="tl">
                    <a:srgbClr val="000000">
                      <a:alpha val="43137"/>
                    </a:srgbClr>
                  </a:outerShdw>
                </a:effectLst>
                <a:latin typeface="Cambria" pitchFamily="18" charset="0"/>
              </a:rPr>
              <a:t>positionally</a:t>
            </a:r>
            <a:r>
              <a:rPr lang="en-US" sz="2400" b="1" dirty="0" smtClean="0">
                <a:latin typeface="Cambria" pitchFamily="18" charset="0"/>
              </a:rPr>
              <a:t> </a:t>
            </a:r>
            <a:r>
              <a:rPr lang="en-US" sz="2400" b="1" i="1" dirty="0" smtClean="0">
                <a:latin typeface="Cambria" pitchFamily="18" charset="0"/>
              </a:rPr>
              <a:t>unleavened</a:t>
            </a:r>
            <a:r>
              <a:rPr lang="en-US" sz="2400" b="1" dirty="0" smtClean="0">
                <a:latin typeface="Cambria" pitchFamily="18" charset="0"/>
              </a:rPr>
              <a:t> – their legal righteous standing before God (</a:t>
            </a:r>
            <a:r>
              <a:rPr lang="en-US" sz="2400" b="1" dirty="0" smtClean="0">
                <a:effectLst>
                  <a:outerShdw blurRad="38100" dist="38100" dir="2700000" algn="tl">
                    <a:srgbClr val="000000">
                      <a:alpha val="43137"/>
                    </a:srgbClr>
                  </a:outerShdw>
                </a:effectLst>
                <a:latin typeface="Cambria" pitchFamily="18" charset="0"/>
              </a:rPr>
              <a:t>2Cor. 5:17</a:t>
            </a:r>
            <a:r>
              <a:rPr lang="en-US" sz="2400" b="1" dirty="0" smtClean="0">
                <a:latin typeface="Cambria" pitchFamily="18" charset="0"/>
              </a:rPr>
              <a:t>).</a:t>
            </a:r>
          </a:p>
          <a:p>
            <a:pPr indent="457200">
              <a:spcAft>
                <a:spcPts val="1000"/>
              </a:spcAft>
              <a:tabLst>
                <a:tab pos="457200" algn="l"/>
              </a:tabLst>
            </a:pPr>
            <a:r>
              <a:rPr lang="en-US" sz="2400" b="1" dirty="0" smtClean="0">
                <a:latin typeface="Cambria" pitchFamily="18" charset="0"/>
              </a:rPr>
              <a:t>When he urges them to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clean out the old leaven that you may be a new lump</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  He refers to being </a:t>
            </a:r>
            <a:r>
              <a:rPr lang="en-US" sz="2400" b="1" i="1" dirty="0" smtClean="0">
                <a:effectLst>
                  <a:outerShdw blurRad="38100" dist="38100" dir="2700000" algn="tl">
                    <a:srgbClr val="000000">
                      <a:alpha val="43137"/>
                    </a:srgbClr>
                  </a:outerShdw>
                </a:effectLst>
                <a:latin typeface="Cambria" pitchFamily="18" charset="0"/>
              </a:rPr>
              <a:t>progressively</a:t>
            </a:r>
            <a:r>
              <a:rPr lang="en-US" sz="2400" b="1" dirty="0" smtClean="0">
                <a:latin typeface="Cambria" pitchFamily="18" charset="0"/>
              </a:rPr>
              <a:t> </a:t>
            </a:r>
            <a:r>
              <a:rPr lang="en-US" sz="2400" b="1" i="1" dirty="0" smtClean="0">
                <a:latin typeface="Cambria" pitchFamily="18" charset="0"/>
              </a:rPr>
              <a:t>unleavened</a:t>
            </a:r>
            <a:r>
              <a:rPr lang="en-US" sz="2400" b="1" dirty="0" smtClean="0">
                <a:latin typeface="Cambria" pitchFamily="18" charset="0"/>
              </a:rPr>
              <a:t> – their practical transformation toward spiritual maturity (</a:t>
            </a:r>
            <a:r>
              <a:rPr lang="en-US" sz="2400" b="1" dirty="0" smtClean="0">
                <a:effectLst>
                  <a:outerShdw blurRad="38100" dist="38100" dir="2700000" algn="tl">
                    <a:srgbClr val="000000">
                      <a:alpha val="43137"/>
                    </a:srgbClr>
                  </a:outerShdw>
                </a:effectLst>
                <a:latin typeface="Cambria" pitchFamily="18" charset="0"/>
              </a:rPr>
              <a:t>Rom. 12:1-2; 2Cor. 3:18</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Both </a:t>
            </a:r>
            <a:r>
              <a:rPr lang="en-US" sz="2400" b="1" i="1" dirty="0" smtClean="0">
                <a:effectLst>
                  <a:outerShdw blurRad="38100" dist="38100" dir="2700000" algn="tl">
                    <a:srgbClr val="000000">
                      <a:alpha val="43137"/>
                    </a:srgbClr>
                  </a:outerShdw>
                </a:effectLst>
                <a:latin typeface="Cambria" pitchFamily="18" charset="0"/>
              </a:rPr>
              <a:t>Positional</a:t>
            </a:r>
            <a:r>
              <a:rPr lang="en-US" sz="2400" b="1" dirty="0" smtClean="0">
                <a:effectLst>
                  <a:outerShdw blurRad="38100" dist="38100" dir="2700000" algn="tl">
                    <a:srgbClr val="000000">
                      <a:alpha val="43137"/>
                    </a:srgbClr>
                  </a:outerShdw>
                </a:effectLst>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Progressive</a:t>
            </a:r>
            <a:r>
              <a:rPr lang="en-US" sz="2400" b="1" dirty="0" smtClean="0">
                <a:latin typeface="Cambria" pitchFamily="18" charset="0"/>
              </a:rPr>
              <a:t> righteousness is because of the person and work of Jesus Christ, not our own.  Paul says,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For indeed Christ our Passover, was sacrificed for us</a:t>
            </a:r>
            <a:r>
              <a:rPr lang="en-US" sz="2400" b="1" i="1" dirty="0" smtClean="0">
                <a:latin typeface="Cambria" pitchFamily="18" charset="0"/>
              </a:rPr>
              <a:t>.”</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Christ’s sacrifice for our sins, purchased not only freedom from the penalty of sin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justification</a:t>
            </a:r>
            <a:r>
              <a:rPr lang="en-US" sz="2400" b="1" i="1" dirty="0" smtClean="0">
                <a:latin typeface="Cambria" pitchFamily="18" charset="0"/>
              </a:rPr>
              <a:t>)</a:t>
            </a:r>
            <a:r>
              <a:rPr lang="en-US" sz="2400" b="1" dirty="0" smtClean="0">
                <a:latin typeface="Cambria" pitchFamily="18" charset="0"/>
              </a:rPr>
              <a:t>, but also from the power of sin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sanctification</a:t>
            </a:r>
            <a:r>
              <a:rPr lang="en-US" sz="2400" b="1" i="1" dirty="0" smtClean="0">
                <a:latin typeface="Cambria" pitchFamily="18" charset="0"/>
              </a:rPr>
              <a:t>)</a:t>
            </a:r>
            <a:r>
              <a:rPr lang="en-US" sz="2400" b="1" dirty="0" smtClean="0">
                <a:latin typeface="Cambria" pitchFamily="18" charset="0"/>
              </a:rPr>
              <a:t>.  By embracing Christ as our Passover sacrifice, we will find forgiveness and cleansing.  </a:t>
            </a:r>
          </a:p>
        </p:txBody>
      </p:sp>
    </p:spTree>
    <p:extLst>
      <p:ext uri="{BB962C8B-B14F-4D97-AF65-F5344CB8AC3E}">
        <p14:creationId xmlns:p14="http://schemas.microsoft.com/office/powerpoint/2010/main" xmlns="" val="54309014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5:6-8</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3200876"/>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rPr>
              <a:t>Paul continues with the Passover analogy by calling       the Corinthians to do as their forefathers did: to hunt down every sin that might infect the church and purge it from the community through genuine repentance (</a:t>
            </a:r>
            <a:r>
              <a:rPr lang="en-US" sz="2400" b="1" dirty="0" smtClean="0">
                <a:effectLst>
                  <a:outerShdw blurRad="38100" dist="38100" dir="2700000" algn="tl">
                    <a:srgbClr val="000000">
                      <a:alpha val="43137"/>
                    </a:srgbClr>
                  </a:outerShdw>
                </a:effectLst>
                <a:latin typeface="Cambria" pitchFamily="18" charset="0"/>
              </a:rPr>
              <a:t>5:7</a:t>
            </a:r>
            <a:r>
              <a:rPr lang="en-US" sz="2400" b="1" dirty="0" smtClean="0">
                <a:latin typeface="Cambria" pitchFamily="18" charset="0"/>
              </a:rPr>
              <a:t>).</a:t>
            </a:r>
          </a:p>
          <a:p>
            <a:pPr indent="457200">
              <a:spcAft>
                <a:spcPts val="1200"/>
              </a:spcAft>
              <a:tabLst>
                <a:tab pos="457200" algn="l"/>
              </a:tabLst>
            </a:pPr>
            <a:r>
              <a:rPr lang="en-US" sz="2400" b="1" dirty="0" smtClean="0">
                <a:latin typeface="Cambria" pitchFamily="18" charset="0"/>
              </a:rPr>
              <a:t>They were to rid themselves of the old leaven of malice and wickedness (their former practices as unrepentant pagans) and replace them with the pure, unleavened bread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sincerity </a:t>
            </a:r>
            <a:r>
              <a:rPr lang="en-US" sz="2400" b="1" i="1" dirty="0" smtClean="0">
                <a:latin typeface="Cambria" pitchFamily="18" charset="0"/>
              </a:rPr>
              <a:t>and </a:t>
            </a:r>
            <a:r>
              <a:rPr lang="en-US" sz="2400" b="1" i="1" dirty="0" smtClean="0">
                <a:effectLst>
                  <a:outerShdw blurRad="38100" dist="38100" dir="2700000" algn="tl">
                    <a:srgbClr val="000000">
                      <a:alpha val="43137"/>
                    </a:srgbClr>
                  </a:outerShdw>
                </a:effectLst>
                <a:latin typeface="Cambria" pitchFamily="18" charset="0"/>
              </a:rPr>
              <a:t>truth</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5:8</a:t>
            </a:r>
            <a:r>
              <a:rPr lang="en-US" sz="2400" b="1" dirty="0" smtClean="0">
                <a:latin typeface="Cambria" pitchFamily="18" charset="0"/>
              </a:rPr>
              <a:t>). </a:t>
            </a:r>
          </a:p>
        </p:txBody>
      </p:sp>
    </p:spTree>
    <p:extLst>
      <p:ext uri="{BB962C8B-B14F-4D97-AF65-F5344CB8AC3E}">
        <p14:creationId xmlns:p14="http://schemas.microsoft.com/office/powerpoint/2010/main" xmlns="" val="184381134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206500"/>
            <a:ext cx="8771965" cy="547842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9</a:t>
            </a:r>
            <a:r>
              <a:rPr lang="en-US" sz="2600" i="1" dirty="0" smtClean="0">
                <a:latin typeface="Georgia" panose="02040502050405020303" pitchFamily="18" charset="0"/>
              </a:rPr>
              <a:t>I wrote to you in my epistle</a:t>
            </a:r>
            <a:r>
              <a:rPr lang="en-US" sz="2600" i="1" dirty="0">
                <a:latin typeface="Georgia" panose="02040502050405020303" pitchFamily="18" charset="0"/>
              </a:rPr>
              <a:t> not to keep company with sexually immoral </a:t>
            </a:r>
            <a:r>
              <a:rPr lang="en-US" sz="2600" i="1" dirty="0" smtClean="0">
                <a:latin typeface="Georgia" panose="02040502050405020303" pitchFamily="18" charset="0"/>
              </a:rPr>
              <a:t>people.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10</a:t>
            </a:r>
            <a:r>
              <a:rPr lang="en-US" sz="2600" i="1" dirty="0" smtClean="0">
                <a:latin typeface="Georgia" panose="02040502050405020303" pitchFamily="18" charset="0"/>
              </a:rPr>
              <a:t>Yet</a:t>
            </a:r>
            <a:r>
              <a:rPr lang="en-US" sz="2600" i="1" dirty="0">
                <a:latin typeface="Georgia" panose="02040502050405020303" pitchFamily="18" charset="0"/>
              </a:rPr>
              <a:t> I certainly did </a:t>
            </a:r>
            <a:r>
              <a:rPr lang="en-US" sz="2600" i="1" dirty="0" smtClean="0">
                <a:latin typeface="Georgia" panose="02040502050405020303" pitchFamily="18" charset="0"/>
              </a:rPr>
              <a:t>not mean with </a:t>
            </a:r>
            <a:r>
              <a:rPr lang="en-US" sz="2600" i="1" dirty="0">
                <a:latin typeface="Georgia" panose="02040502050405020303" pitchFamily="18" charset="0"/>
              </a:rPr>
              <a:t>the sexually immoral people of this world, or with the covetous, or extortioners, or idolaters, </a:t>
            </a:r>
            <a:r>
              <a:rPr lang="en-US" sz="2600" i="1" dirty="0" smtClean="0">
                <a:latin typeface="Georgia" panose="02040502050405020303" pitchFamily="18" charset="0"/>
              </a:rPr>
              <a:t>since </a:t>
            </a:r>
            <a:r>
              <a:rPr lang="en-US" sz="2600" i="1" dirty="0">
                <a:latin typeface="Georgia" panose="02040502050405020303" pitchFamily="18" charset="0"/>
              </a:rPr>
              <a:t>then you would need to go out of the world</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11</a:t>
            </a:r>
            <a:r>
              <a:rPr lang="en-US" sz="2600" i="1" dirty="0" smtClean="0">
                <a:latin typeface="Georgia" panose="02040502050405020303" pitchFamily="18" charset="0"/>
              </a:rPr>
              <a:t>But </a:t>
            </a:r>
            <a:r>
              <a:rPr lang="en-US" sz="2600" i="1" dirty="0">
                <a:latin typeface="Georgia" panose="02040502050405020303" pitchFamily="18" charset="0"/>
              </a:rPr>
              <a:t>now I have written to you not to keep company with anyone named a brother, who is sexually immoral, </a:t>
            </a:r>
            <a:r>
              <a:rPr lang="en-US" sz="2600" i="1" dirty="0" smtClean="0">
                <a:latin typeface="Georgia" panose="02040502050405020303" pitchFamily="18" charset="0"/>
              </a:rPr>
              <a:t>or covetous or </a:t>
            </a:r>
            <a:r>
              <a:rPr lang="en-US" sz="2600" i="1" dirty="0">
                <a:latin typeface="Georgia" panose="02040502050405020303" pitchFamily="18" charset="0"/>
              </a:rPr>
              <a:t>an idolater, or a reviler, or a drunkard, or an extortioner—not even to eat with such a person</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12</a:t>
            </a:r>
            <a:r>
              <a:rPr lang="en-US" sz="2600" i="1" dirty="0" smtClean="0">
                <a:latin typeface="Georgia" panose="02040502050405020303" pitchFamily="18" charset="0"/>
              </a:rPr>
              <a:t>For </a:t>
            </a:r>
            <a:r>
              <a:rPr lang="en-US" sz="2600" i="1" dirty="0">
                <a:latin typeface="Georgia" panose="02040502050405020303" pitchFamily="18" charset="0"/>
              </a:rPr>
              <a:t>what have I to do with judging those also who are outside?  Do you not judge those who are inside?  </a:t>
            </a:r>
            <a:r>
              <a:rPr lang="en-US" sz="2600" b="1" i="1" baseline="30000" dirty="0" smtClean="0">
                <a:effectLst>
                  <a:outerShdw blurRad="38100" dist="38100" dir="2700000" algn="tl">
                    <a:srgbClr val="000000">
                      <a:alpha val="43137"/>
                    </a:srgbClr>
                  </a:outerShdw>
                </a:effectLst>
                <a:latin typeface="Georgia" panose="02040502050405020303" pitchFamily="18" charset="0"/>
              </a:rPr>
              <a:t>13</a:t>
            </a:r>
            <a:r>
              <a:rPr lang="en-US" sz="2600" i="1" dirty="0" smtClean="0">
                <a:latin typeface="Georgia" panose="02040502050405020303" pitchFamily="18" charset="0"/>
              </a:rPr>
              <a:t>But </a:t>
            </a:r>
            <a:r>
              <a:rPr lang="en-US" sz="2600" i="1" dirty="0">
                <a:latin typeface="Georgia" panose="02040502050405020303" pitchFamily="18" charset="0"/>
              </a:rPr>
              <a:t>those who are </a:t>
            </a:r>
            <a:r>
              <a:rPr lang="en-US" sz="2600" i="1" dirty="0" smtClean="0">
                <a:latin typeface="Georgia" panose="02040502050405020303" pitchFamily="18" charset="0"/>
              </a:rPr>
              <a:t>outside  </a:t>
            </a:r>
            <a:r>
              <a:rPr lang="en-US" sz="2600" i="1" dirty="0">
                <a:latin typeface="Georgia" panose="02040502050405020303" pitchFamily="18" charset="0"/>
              </a:rPr>
              <a:t>God judges. </a:t>
            </a:r>
            <a:r>
              <a:rPr lang="en-US" sz="2600" i="1" dirty="0" smtClean="0">
                <a:latin typeface="Georgia" panose="02040502050405020303" pitchFamily="18" charset="0"/>
              </a:rPr>
              <a:t>Therefore, “</a:t>
            </a:r>
            <a:r>
              <a:rPr lang="en-US" sz="2600" i="1" dirty="0">
                <a:latin typeface="Georgia" panose="02040502050405020303" pitchFamily="18" charset="0"/>
              </a:rPr>
              <a:t>put away from yourselves the evil person.”</a:t>
            </a:r>
          </a:p>
        </p:txBody>
      </p:sp>
      <p:sp>
        <p:nvSpPr>
          <p:cNvPr id="6" name="Title 1"/>
          <p:cNvSpPr>
            <a:spLocks noGrp="1"/>
          </p:cNvSpPr>
          <p:nvPr>
            <p:ph type="title"/>
          </p:nvPr>
        </p:nvSpPr>
        <p:spPr>
          <a:xfrm>
            <a:off x="228600" y="152400"/>
            <a:ext cx="87719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5:9-13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594715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5:9-13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2999"/>
            <a:ext cx="8668870" cy="5355312"/>
          </a:xfrm>
          <a:prstGeom prst="rect">
            <a:avLst/>
          </a:prstGeom>
          <a:noFill/>
          <a:effectLst/>
        </p:spPr>
        <p:txBody>
          <a:bodyPr wrap="square" rtlCol="0">
            <a:spAutoFit/>
          </a:bodyPr>
          <a:lstStyle/>
          <a:p>
            <a:pPr indent="457200">
              <a:spcAft>
                <a:spcPts val="1200"/>
              </a:spcAft>
              <a:tabLst>
                <a:tab pos="457200" algn="l"/>
              </a:tabLst>
            </a:pPr>
            <a:r>
              <a:rPr lang="en-US" sz="2400" b="1" dirty="0" smtClean="0">
                <a:latin typeface="Cambria" pitchFamily="18" charset="0"/>
              </a:rPr>
              <a:t>Paul’s instructions here about church discipline may come as a shock to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judge not</a:t>
            </a:r>
            <a:r>
              <a:rPr lang="en-US" sz="2400" b="1" i="1" dirty="0" smtClean="0">
                <a:latin typeface="Cambria" pitchFamily="18" charset="0"/>
              </a:rPr>
              <a:t>”</a:t>
            </a:r>
            <a:r>
              <a:rPr lang="en-US" sz="2400" b="1" dirty="0" smtClean="0">
                <a:latin typeface="Cambria" pitchFamily="18" charset="0"/>
              </a:rPr>
              <a:t> advocates in our culture. </a:t>
            </a:r>
          </a:p>
          <a:p>
            <a:pPr indent="457200">
              <a:tabLst>
                <a:tab pos="457200" algn="l"/>
              </a:tabLst>
            </a:pPr>
            <a:r>
              <a:rPr lang="en-US" sz="2400" b="1" dirty="0" smtClean="0">
                <a:latin typeface="Cambria" pitchFamily="18" charset="0"/>
              </a:rPr>
              <a:t>These words may also fly in the face of the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judge the world</a:t>
            </a:r>
            <a:r>
              <a:rPr lang="en-US" sz="2400" b="1" i="1" dirty="0" smtClean="0">
                <a:latin typeface="Cambria" pitchFamily="18" charset="0"/>
              </a:rPr>
              <a:t>”</a:t>
            </a:r>
            <a:r>
              <a:rPr lang="en-US" sz="2400" b="1" dirty="0" smtClean="0">
                <a:latin typeface="Cambria" pitchFamily="18" charset="0"/>
              </a:rPr>
              <a:t> Christians who shake their fingers at sinners on the outside while overlooking the sin of fellow believes in their midst. </a:t>
            </a:r>
          </a:p>
          <a:p>
            <a:pPr indent="457200">
              <a:spcAft>
                <a:spcPts val="1200"/>
              </a:spcAft>
              <a:tabLst>
                <a:tab pos="457200" algn="l"/>
              </a:tabLst>
            </a:pPr>
            <a:r>
              <a:rPr lang="en-US" sz="1000" b="1" dirty="0" smtClean="0">
                <a:latin typeface="Cambria" pitchFamily="18" charset="0"/>
              </a:rPr>
              <a:t/>
            </a:r>
            <a:br>
              <a:rPr lang="en-US" sz="1000" b="1" dirty="0" smtClean="0">
                <a:latin typeface="Cambria" pitchFamily="18" charset="0"/>
              </a:rPr>
            </a:br>
            <a:r>
              <a:rPr lang="en-US" sz="2400" b="1" dirty="0" smtClean="0">
                <a:latin typeface="Cambria" pitchFamily="18" charset="0"/>
              </a:rPr>
              <a:t>	In response to these erroneous views, Paul refers to a previous letter sent to the Corinthians where he instructed them not to associate with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immoral people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5:9</a:t>
            </a:r>
            <a:r>
              <a:rPr lang="en-US" sz="2400" b="1" dirty="0" smtClean="0">
                <a:latin typeface="Cambria" pitchFamily="18" charset="0"/>
              </a:rPr>
              <a:t>).</a:t>
            </a:r>
          </a:p>
          <a:p>
            <a:pPr indent="457200">
              <a:spcAft>
                <a:spcPts val="1200"/>
              </a:spcAft>
              <a:tabLst>
                <a:tab pos="457200" algn="l"/>
              </a:tabLst>
            </a:pPr>
            <a:r>
              <a:rPr lang="en-US" sz="2400" b="1" dirty="0" smtClean="0">
                <a:latin typeface="Cambria" pitchFamily="18" charset="0"/>
              </a:rPr>
              <a:t>Apparently the Corinthians had taken this as an admonition to isolate themselves from the immoral people  of the world – the non-Christians.  But, to do this, they would need to </a:t>
            </a:r>
            <a:r>
              <a:rPr lang="en-US" sz="2400" b="1" i="1" u="sng" dirty="0" smtClean="0">
                <a:latin typeface="Cambria" pitchFamily="18" charset="0"/>
              </a:rPr>
              <a:t>literally</a:t>
            </a:r>
            <a:r>
              <a:rPr lang="en-US" sz="2400" b="1" dirty="0" smtClean="0">
                <a:latin typeface="Cambria" pitchFamily="18" charset="0"/>
              </a:rPr>
              <a:t> leave this world.	</a:t>
            </a:r>
          </a:p>
        </p:txBody>
      </p:sp>
    </p:spTree>
    <p:extLst>
      <p:ext uri="{BB962C8B-B14F-4D97-AF65-F5344CB8AC3E}">
        <p14:creationId xmlns:p14="http://schemas.microsoft.com/office/powerpoint/2010/main" xmlns="" val="283029806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5:9-13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199"/>
            <a:ext cx="8668870" cy="5519460"/>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To clarify his intention Paul says, </a:t>
            </a:r>
            <a:r>
              <a:rPr lang="en-US" sz="2400" b="1" i="1" dirty="0" smtClean="0">
                <a:latin typeface="Cambria"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meant that you are not to associate with anyone who claims to be a believer yet indulges in sexual sin, or is greedy, or worships idols, or is abusive, or is a drunkard, or cheats people.  Don’t even eat with such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people</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 </a:t>
            </a: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NRSV</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itchFamily="18" charset="0"/>
              </a:rPr>
              <a:t>While these words may sound harsh, Paul’s point is just as vital for us in the twenty-first century as it was for the Corinthians in the first century. </a:t>
            </a:r>
          </a:p>
          <a:p>
            <a:pPr indent="457200">
              <a:spcAft>
                <a:spcPts val="1000"/>
              </a:spcAft>
              <a:tabLst>
                <a:tab pos="457200" algn="l"/>
              </a:tabLst>
            </a:pPr>
            <a:r>
              <a:rPr lang="en-US" sz="2400" b="1" dirty="0" smtClean="0">
                <a:latin typeface="Cambria" pitchFamily="18" charset="0"/>
              </a:rPr>
              <a:t>We are not called to force our biblical standards of righteousness on those outside the church who have never been taught and never committed themselves to a life of Christian discipleship.  In fact, because they never received the Spirit, they lack  the ability to subject themselves to God’s laws (</a:t>
            </a:r>
            <a:r>
              <a:rPr lang="en-US" sz="2400" b="1" dirty="0" smtClean="0">
                <a:effectLst>
                  <a:outerShdw blurRad="38100" dist="38100" dir="2700000" algn="tl">
                    <a:srgbClr val="000000">
                      <a:alpha val="43137"/>
                    </a:srgbClr>
                  </a:outerShdw>
                </a:effectLst>
                <a:latin typeface="Cambria" pitchFamily="18" charset="0"/>
              </a:rPr>
              <a:t>Rom. 8:7</a:t>
            </a:r>
            <a:r>
              <a:rPr lang="en-US" sz="2400" b="1" dirty="0" smtClean="0">
                <a:latin typeface="Cambria" pitchFamily="18" charset="0"/>
              </a:rPr>
              <a:t>).</a:t>
            </a:r>
          </a:p>
        </p:txBody>
      </p:sp>
    </p:spTree>
    <p:extLst>
      <p:ext uri="{BB962C8B-B14F-4D97-AF65-F5344CB8AC3E}">
        <p14:creationId xmlns:p14="http://schemas.microsoft.com/office/powerpoint/2010/main" xmlns="" val="31526820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5:9-13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31695" y="1210982"/>
            <a:ext cx="8583705" cy="5278368"/>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Instead, we are called to hold one another accountable, stimulating one another to love and good </a:t>
            </a:r>
            <a:r>
              <a:rPr lang="en-US" sz="2400" b="1" dirty="0" smtClean="0">
                <a:latin typeface="Cambria" pitchFamily="18" charset="0"/>
              </a:rPr>
              <a:t>works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Heb 10:24</a:t>
            </a:r>
            <a:r>
              <a:rPr lang="en-US" sz="2400" b="1" dirty="0" smtClean="0">
                <a:latin typeface="Cambria" pitchFamily="18" charset="0"/>
              </a:rPr>
              <a:t>).</a:t>
            </a:r>
            <a:endParaRPr lang="en-US" sz="2400" b="1" dirty="0">
              <a:latin typeface="Cambria" panose="02040503050406030204" pitchFamily="18" charset="0"/>
              <a:ea typeface="Cambria" panose="02040503050406030204" pitchFamily="18" charset="0"/>
            </a:endParaRPr>
          </a:p>
          <a:p>
            <a:pPr indent="457200">
              <a:spcAft>
                <a:spcPts val="1000"/>
              </a:spcAft>
              <a:tabLst>
                <a:tab pos="457200" algn="l"/>
              </a:tabLst>
            </a:pPr>
            <a:r>
              <a:rPr lang="en-US" sz="2400" b="1" dirty="0" smtClean="0">
                <a:latin typeface="Cambria" pitchFamily="18" charset="0"/>
              </a:rPr>
              <a:t>So when it comes to defiant believers who habitually and unrepentantly engage in a worldly lifestyle of sin, we are told to remove them from the fellowship (</a:t>
            </a:r>
            <a:r>
              <a:rPr lang="en-US" sz="2400" b="1" dirty="0" smtClean="0">
                <a:effectLst>
                  <a:outerShdw blurRad="38100" dist="38100" dir="2700000" algn="tl">
                    <a:srgbClr val="000000">
                      <a:alpha val="43137"/>
                    </a:srgbClr>
                  </a:outerShdw>
                </a:effectLst>
                <a:latin typeface="Cambria" pitchFamily="18" charset="0"/>
              </a:rPr>
              <a:t>5:11</a:t>
            </a:r>
            <a:r>
              <a:rPr lang="en-US" sz="2400" b="1" dirty="0" smtClean="0">
                <a:latin typeface="Cambria" pitchFamily="18" charset="0"/>
              </a:rPr>
              <a:t>). </a:t>
            </a:r>
          </a:p>
          <a:p>
            <a:pPr indent="457200">
              <a:spcAft>
                <a:spcPts val="1000"/>
              </a:spcAft>
              <a:tabLst>
                <a:tab pos="457200" algn="l"/>
              </a:tabLst>
            </a:pPr>
            <a:r>
              <a:rPr lang="en-US" sz="2400" b="1" dirty="0" smtClean="0">
                <a:latin typeface="Cambria" pitchFamily="18" charset="0"/>
              </a:rPr>
              <a:t>This removal includes even withdrawing the most intimate form of fellowship in the ancient world – </a:t>
            </a:r>
            <a:r>
              <a:rPr lang="en-US" sz="2400" b="1" i="1" dirty="0" smtClean="0">
                <a:latin typeface="Cambria" pitchFamily="18" charset="0"/>
              </a:rPr>
              <a:t>enjoying   a meal together</a:t>
            </a:r>
            <a:r>
              <a:rPr lang="en-US" sz="2400" b="1" dirty="0" smtClean="0">
                <a:latin typeface="Cambria" pitchFamily="18" charset="0"/>
              </a:rPr>
              <a:t>.</a:t>
            </a:r>
            <a:r>
              <a:rPr lang="en-US" sz="2400" b="1" i="1" dirty="0" smtClean="0">
                <a:latin typeface="Cambria" pitchFamily="18" charset="0"/>
              </a:rPr>
              <a:t>  </a:t>
            </a:r>
          </a:p>
          <a:p>
            <a:pPr indent="457200">
              <a:spcAft>
                <a:spcPts val="1000"/>
              </a:spcAft>
              <a:tabLst>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i="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says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this </a:t>
            </a:r>
            <a:r>
              <a:rPr lang="en-US" sz="2400" b="1" i="1" dirty="0" smtClean="0">
                <a:latin typeface="Cambria" panose="02040503050406030204" pitchFamily="18" charset="0"/>
                <a:ea typeface="Cambria" panose="02040503050406030204" pitchFamily="18" charset="0"/>
              </a:rPr>
              <a:t>meal</a:t>
            </a:r>
            <a:r>
              <a:rPr lang="en-US" sz="2400" b="1" dirty="0" smtClean="0">
                <a:latin typeface="Cambria" panose="02040503050406030204" pitchFamily="18" charset="0"/>
                <a:ea typeface="Cambria" panose="02040503050406030204" pitchFamily="18" charset="0"/>
              </a:rPr>
              <a:t> reference </a:t>
            </a:r>
            <a:r>
              <a:rPr lang="en-US" sz="2400" b="1" dirty="0">
                <a:latin typeface="Cambria" panose="02040503050406030204" pitchFamily="18" charset="0"/>
                <a:ea typeface="Cambria" panose="02040503050406030204" pitchFamily="18" charset="0"/>
              </a:rPr>
              <a:t>may be specifically </a:t>
            </a:r>
            <a:r>
              <a:rPr lang="en-US" sz="2400" b="1" dirty="0" smtClean="0">
                <a:latin typeface="Cambria" panose="02040503050406030204" pitchFamily="18" charset="0"/>
                <a:ea typeface="Cambria" panose="02040503050406030204" pitchFamily="18" charset="0"/>
              </a:rPr>
              <a:t>  about the </a:t>
            </a:r>
            <a:r>
              <a:rPr lang="en-US" sz="2400" b="1" dirty="0">
                <a:latin typeface="Cambria" panose="02040503050406030204" pitchFamily="18" charset="0"/>
                <a:ea typeface="Cambria" panose="02040503050406030204" pitchFamily="18" charset="0"/>
              </a:rPr>
              <a:t>Lord’s Supper, which </a:t>
            </a:r>
            <a:r>
              <a:rPr lang="en-US" sz="2400" b="1" dirty="0" smtClean="0">
                <a:latin typeface="Cambria" panose="02040503050406030204" pitchFamily="18" charset="0"/>
                <a:ea typeface="Cambria" panose="02040503050406030204" pitchFamily="18" charset="0"/>
              </a:rPr>
              <a:t>was often accompanied </a:t>
            </a:r>
            <a:r>
              <a:rPr lang="en-US" sz="2400" b="1" dirty="0">
                <a:latin typeface="Cambria" panose="02040503050406030204" pitchFamily="18" charset="0"/>
                <a:ea typeface="Cambria" panose="02040503050406030204" pitchFamily="18" charset="0"/>
              </a:rPr>
              <a:t>by </a:t>
            </a:r>
            <a:r>
              <a:rPr lang="en-US" sz="2400" b="1" dirty="0" smtClean="0">
                <a:latin typeface="Cambria" panose="02040503050406030204" pitchFamily="18" charset="0"/>
                <a:ea typeface="Cambria" panose="02040503050406030204" pitchFamily="18" charset="0"/>
              </a:rPr>
              <a:t>   a </a:t>
            </a:r>
            <a:r>
              <a:rPr lang="en-US" sz="2400" b="1" i="1" dirty="0">
                <a:latin typeface="Cambria" panose="02040503050406030204" pitchFamily="18" charset="0"/>
                <a:ea typeface="Cambria" panose="02040503050406030204" pitchFamily="18" charset="0"/>
              </a:rPr>
              <a:t>“charity meal”</a:t>
            </a:r>
            <a:r>
              <a:rPr lang="en-US" sz="2400" b="1" dirty="0">
                <a:latin typeface="Cambria" panose="02040503050406030204" pitchFamily="18" charset="0"/>
                <a:ea typeface="Cambria" panose="02040503050406030204" pitchFamily="18" charset="0"/>
              </a:rPr>
              <a:t> that provided intimate fellowship as well </a:t>
            </a: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provisions for the poor. </a:t>
            </a:r>
            <a:endParaRPr lang="en-US" sz="2400" b="1" dirty="0" smtClean="0">
              <a:latin typeface="Cambria" pitchFamily="18" charset="0"/>
            </a:endParaRPr>
          </a:p>
        </p:txBody>
      </p:sp>
    </p:spTree>
    <p:extLst>
      <p:ext uri="{BB962C8B-B14F-4D97-AF65-F5344CB8AC3E}">
        <p14:creationId xmlns:p14="http://schemas.microsoft.com/office/powerpoint/2010/main" xmlns="" val="27474700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5:9-13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093694"/>
            <a:ext cx="8668870" cy="4042132"/>
          </a:xfrm>
          <a:prstGeom prst="rect">
            <a:avLst/>
          </a:prstGeom>
          <a:noFill/>
          <a:effectLst/>
        </p:spPr>
        <p:txBody>
          <a:bodyPr wrap="square" rtlCol="0">
            <a:spAutoFit/>
          </a:bodyPr>
          <a:lstStyle/>
          <a:p>
            <a:pPr indent="457200">
              <a:spcAft>
                <a:spcPts val="1000"/>
              </a:spcAft>
              <a:tabLst>
                <a:tab pos="457200" algn="l"/>
              </a:tabLst>
            </a:pPr>
            <a:r>
              <a:rPr lang="en-US" sz="2400" b="1" dirty="0" smtClean="0">
                <a:latin typeface="Cambria" pitchFamily="18" charset="0"/>
              </a:rPr>
              <a:t>In other word, believers under church discipline were removed from both the </a:t>
            </a:r>
            <a:r>
              <a:rPr lang="en-US" sz="2400" b="1" i="1" dirty="0" smtClean="0">
                <a:effectLst>
                  <a:outerShdw blurRad="38100" dist="38100" dir="2700000" algn="tl">
                    <a:srgbClr val="000000">
                      <a:alpha val="43137"/>
                    </a:srgbClr>
                  </a:outerShdw>
                </a:effectLst>
                <a:latin typeface="Cambria" pitchFamily="18" charset="0"/>
              </a:rPr>
              <a:t>spiritual</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physical</a:t>
            </a:r>
            <a:r>
              <a:rPr lang="en-US" sz="2400" b="1" dirty="0" smtClean="0">
                <a:latin typeface="Cambria" pitchFamily="18" charset="0"/>
              </a:rPr>
              <a:t> sustenance   the local body of believers offered to its members.  </a:t>
            </a:r>
          </a:p>
          <a:p>
            <a:pPr indent="457200">
              <a:spcAft>
                <a:spcPts val="1000"/>
              </a:spcAft>
              <a:tabLst>
                <a:tab pos="457200" algn="l"/>
              </a:tabLst>
            </a:pPr>
            <a:r>
              <a:rPr lang="en-US" sz="2400" b="1" dirty="0" smtClean="0">
                <a:latin typeface="Cambria" pitchFamily="18" charset="0"/>
              </a:rPr>
              <a:t>The </a:t>
            </a:r>
            <a:r>
              <a:rPr lang="en-US" sz="2400" b="1" i="1" u="sng" dirty="0" smtClean="0">
                <a:latin typeface="Cambria" pitchFamily="18" charset="0"/>
              </a:rPr>
              <a:t>authority</a:t>
            </a:r>
            <a:r>
              <a:rPr lang="en-US" sz="2400" b="1" dirty="0" smtClean="0">
                <a:latin typeface="Cambria" pitchFamily="18" charset="0"/>
              </a:rPr>
              <a:t> </a:t>
            </a:r>
            <a:r>
              <a:rPr lang="en-US" sz="2400" b="1" i="1" dirty="0" smtClean="0">
                <a:latin typeface="Cambria" pitchFamily="18" charset="0"/>
              </a:rPr>
              <a:t>and</a:t>
            </a:r>
            <a:r>
              <a:rPr lang="en-US" sz="2400" b="1" dirty="0" smtClean="0">
                <a:latin typeface="Cambria" pitchFamily="18" charset="0"/>
              </a:rPr>
              <a:t> </a:t>
            </a:r>
            <a:r>
              <a:rPr lang="en-US" sz="2400" b="1" i="1" u="sng" dirty="0" smtClean="0">
                <a:latin typeface="Cambria" pitchFamily="18" charset="0"/>
              </a:rPr>
              <a:t>responsibility</a:t>
            </a:r>
            <a:r>
              <a:rPr lang="en-US" sz="2400" b="1" dirty="0" smtClean="0">
                <a:latin typeface="Cambria" pitchFamily="18" charset="0"/>
              </a:rPr>
              <a:t> of the church to </a:t>
            </a:r>
            <a:r>
              <a:rPr lang="en-US" sz="2400" b="1" i="1" dirty="0" smtClean="0">
                <a:latin typeface="Cambria" pitchFamily="18" charset="0"/>
              </a:rPr>
              <a:t>“remove the wicked man from among”</a:t>
            </a:r>
            <a:r>
              <a:rPr lang="en-US" sz="2400" b="1" dirty="0" smtClean="0">
                <a:latin typeface="Cambria" pitchFamily="18" charset="0"/>
              </a:rPr>
              <a:t> the congregation might seem brutal to our tolerance-sensitive ears (</a:t>
            </a:r>
            <a:r>
              <a:rPr lang="en-US" sz="2400" b="1" dirty="0" smtClean="0">
                <a:effectLst>
                  <a:outerShdw blurRad="38100" dist="38100" dir="2700000" algn="tl">
                    <a:srgbClr val="000000">
                      <a:alpha val="43137"/>
                    </a:srgbClr>
                  </a:outerShdw>
                </a:effectLst>
                <a:latin typeface="Cambria" pitchFamily="18" charset="0"/>
              </a:rPr>
              <a:t>5:13</a:t>
            </a:r>
            <a:r>
              <a:rPr lang="en-US" sz="2400" b="1" dirty="0" smtClean="0">
                <a:latin typeface="Cambria" pitchFamily="18" charset="0"/>
              </a:rPr>
              <a:t>), yet such church discipline is necessary. </a:t>
            </a:r>
          </a:p>
          <a:p>
            <a:pPr indent="457200">
              <a:spcAft>
                <a:spcPts val="1000"/>
              </a:spcAft>
              <a:tabLst>
                <a:tab pos="457200" algn="l"/>
              </a:tabLst>
            </a:pPr>
            <a:r>
              <a:rPr lang="en-US" sz="2400" b="1" dirty="0" smtClean="0">
                <a:latin typeface="Cambria" pitchFamily="18" charset="0"/>
              </a:rPr>
              <a:t>The church must leave the world of unbelieving sinners to the judgment of God and exercise discipline among it own members (</a:t>
            </a:r>
            <a:r>
              <a:rPr lang="en-US" sz="2400" b="1" dirty="0" smtClean="0">
                <a:effectLst>
                  <a:outerShdw blurRad="38100" dist="38100" dir="2700000" algn="tl">
                    <a:srgbClr val="000000">
                      <a:alpha val="43137"/>
                    </a:srgbClr>
                  </a:outerShdw>
                </a:effectLst>
                <a:latin typeface="Cambria" pitchFamily="18" charset="0"/>
              </a:rPr>
              <a:t>5:12-13</a:t>
            </a:r>
            <a:r>
              <a:rPr lang="en-US" sz="2400" b="1" dirty="0" smtClean="0">
                <a:latin typeface="Cambria" pitchFamily="18" charset="0"/>
              </a:rPr>
              <a:t>).</a:t>
            </a:r>
            <a:r>
              <a:rPr lang="en-US" sz="2400" b="1" dirty="0">
                <a:latin typeface="Cambria" pitchFamily="18" charset="0"/>
              </a:rPr>
              <a:t>	</a:t>
            </a:r>
            <a:endParaRPr lang="en-US" sz="2400" b="1" dirty="0" smtClean="0">
              <a:latin typeface="Cambria" pitchFamily="18" charset="0"/>
            </a:endParaRPr>
          </a:p>
        </p:txBody>
      </p:sp>
    </p:spTree>
    <p:extLst>
      <p:ext uri="{BB962C8B-B14F-4D97-AF65-F5344CB8AC3E}">
        <p14:creationId xmlns:p14="http://schemas.microsoft.com/office/powerpoint/2010/main" xmlns="" val="18636012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Judge For Yourselves</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4106" y="1143000"/>
            <a:ext cx="8600841" cy="5755422"/>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closes this lesson by encouraging us to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Judge for Yourselves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Saying</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Years ago, if you asked people to quote their favorite Bible verse, you might hear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Psalm 23:1</a:t>
            </a:r>
            <a:r>
              <a:rPr lang="en-US" sz="2400" b="1" dirty="0" smtClean="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The Lord is my shepherd, I shall not want”</a:t>
            </a:r>
            <a:r>
              <a:rPr lang="en-US" sz="2400" b="1" dirty="0" smtClean="0">
                <a:latin typeface="Cambria" panose="02040503050406030204" pitchFamily="18" charset="0"/>
                <a:ea typeface="Cambria" panose="02040503050406030204" pitchFamily="18" charset="0"/>
              </a:rPr>
              <a:t> or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3:16</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“For God so loved the world, that He gave His only begotten Son, that whosoever believes in Him shall hot perish, but have eternal life.”</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Nowadays, he believes many people would respond with,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1John 4:8</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“God is love”</a:t>
            </a:r>
            <a:r>
              <a:rPr lang="en-US" sz="2400" b="1" dirty="0" smtClean="0">
                <a:latin typeface="Cambria" panose="02040503050406030204" pitchFamily="18" charset="0"/>
                <a:ea typeface="Cambria" panose="02040503050406030204" pitchFamily="18" charset="0"/>
              </a:rPr>
              <a:t> or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Matthew 7:1</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“Do not judge so that you will not be judged.”</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biblical presentation of a God who is our Master and Shepherd and who saves believers from hell through the death of His Son, used to be the common understand of even the most nominal Christians. </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956253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6" y="1211266"/>
            <a:ext cx="8444753" cy="480131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However</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the last two decades the general perception of God has dramatically changed.  Now God is more likely to be seen as a gentle father figure who loves people so much that He would never think of judging anybody for anything. </a:t>
            </a:r>
          </a:p>
          <a:p>
            <a:pPr indent="457200">
              <a:tabLst>
                <a:tab pos="457200" algn="l"/>
              </a:tabLst>
            </a:pPr>
            <a:endParaRPr lang="en-US" sz="12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With this picture of God comes an ideal image of the loving, tolerant church that embraces all people regardless of their beliefs and practices.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“Thou shalt tolerate everybody’s lifestyle”</a:t>
            </a:r>
            <a:r>
              <a:rPr lang="en-US" sz="2400" b="1" dirty="0" smtClean="0">
                <a:latin typeface="Cambria" panose="02040503050406030204" pitchFamily="18" charset="0"/>
                <a:ea typeface="Cambria" panose="02040503050406030204" pitchFamily="18" charset="0"/>
              </a:rPr>
              <a:t>  has become the new unwritten commandment that trumps anything </a:t>
            </a:r>
            <a:r>
              <a:rPr lang="en-US" sz="2400" b="1" i="1" dirty="0" smtClean="0">
                <a:latin typeface="Cambria" panose="02040503050406030204" pitchFamily="18" charset="0"/>
                <a:ea typeface="Cambria" panose="02040503050406030204" pitchFamily="18" charset="0"/>
              </a:rPr>
              <a:t>“negative”</a:t>
            </a:r>
            <a:r>
              <a:rPr lang="en-US" sz="2400" b="1" dirty="0" smtClean="0">
                <a:latin typeface="Cambria" panose="02040503050406030204" pitchFamily="18" charset="0"/>
                <a:ea typeface="Cambria" panose="02040503050406030204" pitchFamily="18" charset="0"/>
              </a:rPr>
              <a:t> the Bible might say</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5844425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46529" y="108323"/>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445187" y="244288"/>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04800" y="1143000"/>
            <a:ext cx="8610600" cy="5232202"/>
          </a:xfrm>
          <a:prstGeom prst="rect">
            <a:avLst/>
          </a:prstGeom>
          <a:noFill/>
          <a:effectLst/>
        </p:spPr>
        <p:txBody>
          <a:bodyPr wrap="square" rtlCol="0">
            <a:spAutoFit/>
          </a:bodyPr>
          <a:lstStyle/>
          <a:p>
            <a:pPr indent="457200">
              <a:tabLst>
                <a:tab pos="341313" algn="l"/>
                <a:tab pos="457200"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dirty="0" smtClean="0">
                <a:latin typeface="Cambria" panose="02040503050406030204" pitchFamily="18" charset="0"/>
                <a:ea typeface="Cambria" panose="02040503050406030204" pitchFamily="18" charset="0"/>
              </a:rPr>
              <a:t>opens </a:t>
            </a:r>
            <a:r>
              <a:rPr lang="en-US" sz="2400" b="1" dirty="0">
                <a:latin typeface="Cambria" panose="02040503050406030204" pitchFamily="18" charset="0"/>
                <a:ea typeface="Cambria" panose="02040503050406030204" pitchFamily="18" charset="0"/>
              </a:rPr>
              <a:t>this study by </a:t>
            </a:r>
            <a:r>
              <a:rPr lang="en-US" sz="2400" b="1" dirty="0" smtClean="0">
                <a:latin typeface="Cambria" panose="02040503050406030204" pitchFamily="18" charset="0"/>
                <a:ea typeface="Cambria" panose="02040503050406030204" pitchFamily="18" charset="0"/>
              </a:rPr>
              <a:t>making an observation about Christian behavior saying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As Christians living in a lost and fallen world, we often act like we’re living on tiny Christian islands surrounded by a polluted sea beating upon our shores.” </a:t>
            </a:r>
          </a:p>
          <a:p>
            <a:pPr indent="457200">
              <a:tabLst>
                <a:tab pos="341313" algn="l"/>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“Or we act like we dwell in airtight spiritual ecosystems inside a Bible bubble, shielded and protected from the outside world.” </a:t>
            </a:r>
          </a:p>
          <a:p>
            <a:pPr indent="457200">
              <a:tabLst>
                <a:tab pos="341313" algn="l"/>
                <a:tab pos="457200" algn="l"/>
              </a:tabLst>
            </a:pPr>
            <a:endParaRPr lang="en-US" sz="10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“Yet this kind of isolationist mentality presents a problem for biblical Christianity.”</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Jesus called us to be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 the world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but not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of the world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17:11, 14-16</a:t>
            </a:r>
            <a:r>
              <a:rPr lang="en-US" sz="2400" b="1" dirty="0" smtClean="0">
                <a:latin typeface="Cambria" panose="02040503050406030204" pitchFamily="18" charset="0"/>
                <a:ea typeface="Cambria" panose="02040503050406030204" pitchFamily="18" charset="0"/>
              </a:rPr>
              <a:t>). </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0679711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61226" y="1189138"/>
            <a:ext cx="8600841" cy="507831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Paul’s brief discussion of church discipline, in chapter five, challenges that notion of tolerating unchecked sin in the Church.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response to these vital truths.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Swindoll shares these </a:t>
            </a:r>
            <a:r>
              <a:rPr lang="en-US" sz="2400" b="1" i="1" u="sng" dirty="0" smtClean="0">
                <a:latin typeface="Cambria" panose="02040503050406030204" pitchFamily="18" charset="0"/>
                <a:ea typeface="Cambria" panose="02040503050406030204" pitchFamily="18" charset="0"/>
              </a:rPr>
              <a:t>four</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application</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points</a:t>
            </a:r>
            <a:r>
              <a:rPr lang="en-US" sz="2400" b="1" dirty="0" smtClean="0">
                <a:latin typeface="Cambria" panose="02040503050406030204" pitchFamily="18" charset="0"/>
                <a:ea typeface="Cambria" panose="02040503050406030204" pitchFamily="18" charset="0"/>
              </a:rPr>
              <a:t> to bring clarity and balance to our understanding of this important topic.</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625475" indent="-457200">
              <a:buFont typeface="+mj-lt"/>
              <a:buAutoNum type="arabicPeriod"/>
              <a:tabLst>
                <a:tab pos="509588"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Overlooking the sin is not loving but dangerous. </a:t>
            </a:r>
          </a:p>
          <a:p>
            <a:pPr marL="625475" indent="-457200">
              <a:buFont typeface="+mj-lt"/>
              <a:buAutoNum type="arabicPeriod"/>
              <a:tabLst>
                <a:tab pos="509588"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25475" indent="-457200">
              <a:buFont typeface="+mj-lt"/>
              <a:buAutoNum type="arabicPeriod"/>
              <a:tabLst>
                <a:tab pos="509588"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Confronting the sin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not optional but essential.</a:t>
            </a:r>
          </a:p>
          <a:p>
            <a:pPr marL="625475" indent="-457200">
              <a:buFont typeface="+mj-lt"/>
              <a:buAutoNum type="arabicPeriod"/>
              <a:tabLst>
                <a:tab pos="509588"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25475" indent="-457200">
              <a:buFont typeface="+mj-lt"/>
              <a:buAutoNum type="arabicPeriod"/>
              <a:tabLst>
                <a:tab pos="509588"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Dealing with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is not to be penal but remedial.</a:t>
            </a:r>
          </a:p>
          <a:p>
            <a:pPr marL="625475" indent="-457200">
              <a:buFont typeface="+mj-lt"/>
              <a:buAutoNum type="arabicPeriod"/>
              <a:tabLst>
                <a:tab pos="509588"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625475" indent="-457200">
              <a:buFont typeface="+mj-lt"/>
              <a:buAutoNum type="arabicPeriod"/>
              <a:tabLst>
                <a:tab pos="509588" algn="l"/>
              </a:tabLst>
            </a:pP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Correcting the sin 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external but internal.</a:t>
            </a: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131503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left)">
                                      <p:cBhvr>
                                        <p:cTn id="32" dur="10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wipe(left)">
                                      <p:cBhvr>
                                        <p:cTn id="37"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43719"/>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058119"/>
            <a:ext cx="8686800" cy="5724644"/>
          </a:xfrm>
          <a:prstGeom prst="rect">
            <a:avLst/>
          </a:prstGeom>
          <a:noFill/>
          <a:effectLst/>
        </p:spPr>
        <p:txBody>
          <a:bodyPr wrap="square" rtlCol="0">
            <a:spAutoFit/>
          </a:bodyPr>
          <a:lstStyle/>
          <a:p>
            <a:pPr marL="457200" indent="457200">
              <a:buFont typeface="+mj-lt"/>
              <a:buAutoNum type="arabicPeriod"/>
              <a:tabLst>
                <a:tab pos="509588"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Overlooking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is not loving but dangerous. </a:t>
            </a:r>
          </a:p>
          <a:p>
            <a:pPr indent="457200">
              <a:buFont typeface="+mj-lt"/>
              <a:buAutoNum type="arabicPeriod"/>
              <a:tabLst>
                <a:tab pos="509588"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509588" algn="l"/>
              </a:tabLst>
            </a:pPr>
            <a:r>
              <a:rPr lang="en-US" sz="2400" b="1" dirty="0" smtClean="0">
                <a:latin typeface="Cambria" panose="02040503050406030204" pitchFamily="18" charset="0"/>
                <a:ea typeface="Cambria" panose="02040503050406030204" pitchFamily="18" charset="0"/>
              </a:rPr>
              <a:t>We often hear people say that how other people in the church live their lives is </a:t>
            </a:r>
            <a:r>
              <a:rPr lang="en-US" sz="2400" b="1" i="1" dirty="0" smtClean="0">
                <a:latin typeface="Cambria" panose="02040503050406030204" pitchFamily="18" charset="0"/>
                <a:ea typeface="Cambria" panose="02040503050406030204" pitchFamily="18" charset="0"/>
              </a:rPr>
              <a:t>“between them and God,”</a:t>
            </a:r>
            <a:r>
              <a:rPr lang="en-US" sz="2400" b="1" dirty="0" smtClean="0">
                <a:latin typeface="Cambria" panose="02040503050406030204" pitchFamily="18" charset="0"/>
                <a:ea typeface="Cambria" panose="02040503050406030204" pitchFamily="18" charset="0"/>
              </a:rPr>
              <a:t> but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5:1-13</a:t>
            </a:r>
            <a:r>
              <a:rPr lang="en-US" sz="2400" b="1" dirty="0" smtClean="0">
                <a:latin typeface="Cambria" panose="02040503050406030204" pitchFamily="18" charset="0"/>
                <a:ea typeface="Cambria" panose="02040503050406030204" pitchFamily="18" charset="0"/>
              </a:rPr>
              <a:t>, Paul refutes that idea by having the </a:t>
            </a:r>
            <a:r>
              <a:rPr lang="en-US" sz="2400" b="1" dirty="0">
                <a:latin typeface="Cambria" panose="02040503050406030204" pitchFamily="18" charset="0"/>
                <a:ea typeface="Cambria" panose="02040503050406030204" pitchFamily="18" charset="0"/>
              </a:rPr>
              <a:t>unrepentant </a:t>
            </a:r>
            <a:r>
              <a:rPr lang="en-US" sz="2400" b="1" dirty="0" smtClean="0">
                <a:latin typeface="Cambria" panose="02040503050406030204" pitchFamily="18" charset="0"/>
                <a:ea typeface="Cambria" panose="02040503050406030204" pitchFamily="18" charset="0"/>
              </a:rPr>
              <a:t> man removed from the fellowship.</a:t>
            </a:r>
          </a:p>
          <a:p>
            <a:pPr indent="457200">
              <a:tabLst>
                <a:tab pos="509588" algn="l"/>
              </a:tabLst>
            </a:pPr>
            <a:endParaRPr lang="en-US" sz="1000" b="1" dirty="0" smtClean="0">
              <a:latin typeface="Cambria" panose="02040503050406030204" pitchFamily="18" charset="0"/>
              <a:ea typeface="Cambria" panose="02040503050406030204" pitchFamily="18" charset="0"/>
            </a:endParaRPr>
          </a:p>
          <a:p>
            <a:pPr indent="457200">
              <a:tabLst>
                <a:tab pos="509588" algn="l"/>
              </a:tabLst>
            </a:pPr>
            <a:r>
              <a:rPr lang="en-US" sz="2400" b="1" dirty="0" smtClean="0">
                <a:latin typeface="Cambria" panose="02040503050406030204" pitchFamily="18" charset="0"/>
                <a:ea typeface="Cambria" panose="02040503050406030204" pitchFamily="18" charset="0"/>
              </a:rPr>
              <a:t>Yet, </a:t>
            </a:r>
            <a:r>
              <a:rPr lang="en-US" sz="2400" b="1" dirty="0">
                <a:latin typeface="Cambria" panose="02040503050406030204" pitchFamily="18" charset="0"/>
                <a:ea typeface="Cambria" panose="02040503050406030204" pitchFamily="18" charset="0"/>
              </a:rPr>
              <a:t>if you apply </a:t>
            </a:r>
            <a:r>
              <a:rPr lang="en-US" sz="2400" b="1" dirty="0" smtClean="0">
                <a:latin typeface="Cambria" panose="02040503050406030204" pitchFamily="18" charset="0"/>
                <a:ea typeface="Cambria" panose="02040503050406030204" pitchFamily="18" charset="0"/>
              </a:rPr>
              <a:t>these verses in our church culture you would probably be called a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legalist</a:t>
            </a:r>
            <a:r>
              <a:rPr lang="en-US" sz="2400" b="1" dirty="0" smtClean="0">
                <a:latin typeface="Cambria" panose="02040503050406030204" pitchFamily="18" charset="0"/>
                <a:ea typeface="Cambria" panose="02040503050406030204" pitchFamily="18" charset="0"/>
              </a:rPr>
              <a:t>, even worst, you could be slandered, persecuted, or even sued, not only by the person involved, but by observes who just don’t have the stomach for doing the right thing.  </a:t>
            </a:r>
          </a:p>
          <a:p>
            <a:pPr indent="457200">
              <a:tabLst>
                <a:tab pos="509588" algn="l"/>
              </a:tabLst>
            </a:pPr>
            <a:endParaRPr lang="en-US" sz="1000" b="1" dirty="0" smtClean="0">
              <a:latin typeface="Cambria" panose="02040503050406030204" pitchFamily="18" charset="0"/>
              <a:ea typeface="Cambria" panose="02040503050406030204" pitchFamily="18" charset="0"/>
            </a:endParaRPr>
          </a:p>
          <a:p>
            <a:pPr marL="0" lvl="1" indent="457200">
              <a:tabLst>
                <a:tab pos="509588" algn="l"/>
              </a:tabLst>
            </a:pPr>
            <a:r>
              <a:rPr lang="en-US" sz="2400" b="1" dirty="0" smtClean="0">
                <a:latin typeface="Cambria" panose="02040503050406030204" pitchFamily="18" charset="0"/>
                <a:ea typeface="Cambria" panose="02040503050406030204" pitchFamily="18" charset="0"/>
              </a:rPr>
              <a:t>Waiting in the wings of many graces-preaching churches are people ready to call us legalist whenever we takes a stand against unrepentant sin.  But we must be willing to do what’s right even when it’s unpopular.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3490777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43719"/>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189138"/>
            <a:ext cx="8686800" cy="4770537"/>
          </a:xfrm>
          <a:prstGeom prst="rect">
            <a:avLst/>
          </a:prstGeom>
          <a:noFill/>
          <a:effectLst/>
        </p:spPr>
        <p:txBody>
          <a:bodyPr wrap="square" rtlCol="0">
            <a:spAutoFit/>
          </a:bodyPr>
          <a:lstStyle/>
          <a:p>
            <a:pPr marL="457200" indent="457200">
              <a:buFont typeface="+mj-lt"/>
              <a:buAutoNum type="arabicPeriod" startAt="2"/>
              <a:tabLst>
                <a:tab pos="509588"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Confronting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not optional but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essential.</a:t>
            </a:r>
          </a:p>
          <a:p>
            <a:pPr indent="457200">
              <a:tabLst>
                <a:tab pos="509588" algn="l"/>
              </a:tabLst>
            </a:pPr>
            <a:endParaRPr lang="en-US" sz="1000" b="1" i="1" dirty="0" smtClean="0"/>
          </a:p>
          <a:p>
            <a:pPr indent="457200">
              <a:tabLst>
                <a:tab pos="509588" algn="l"/>
              </a:tabLst>
            </a:pPr>
            <a:r>
              <a:rPr lang="en-US" sz="2400" b="1" dirty="0" smtClean="0">
                <a:latin typeface="Cambria" panose="02040503050406030204" pitchFamily="18" charset="0"/>
                <a:ea typeface="Cambria" panose="02040503050406030204" pitchFamily="18" charset="0"/>
              </a:rPr>
              <a:t>	There are clear guidelines to follow that ensure this process conforms to God’s standard. </a:t>
            </a:r>
          </a:p>
          <a:p>
            <a:pPr indent="457200">
              <a:tabLst>
                <a:tab pos="509588" algn="l"/>
              </a:tabLst>
            </a:pPr>
            <a:endParaRPr lang="en-US" sz="1000" b="1" dirty="0">
              <a:latin typeface="Cambria" panose="02040503050406030204" pitchFamily="18" charset="0"/>
              <a:ea typeface="Cambria" panose="02040503050406030204" pitchFamily="18" charset="0"/>
            </a:endParaRPr>
          </a:p>
          <a:p>
            <a:pPr indent="457200">
              <a:tabLst>
                <a:tab pos="509588" algn="l"/>
              </a:tabLst>
            </a:pPr>
            <a:r>
              <a:rPr lang="en-US" sz="2400" b="1" dirty="0" smtClean="0">
                <a:latin typeface="Cambria" panose="02040503050406030204" pitchFamily="18" charset="0"/>
                <a:ea typeface="Cambria" panose="02040503050406030204" pitchFamily="18" charset="0"/>
              </a:rPr>
              <a:t>	Matthew 18:15-17, provides the biblical guidance for handling unrepentant sin in the church.  </a:t>
            </a:r>
            <a:r>
              <a:rPr lang="en-US" sz="2400" b="1" i="1" dirty="0" smtClean="0">
                <a:latin typeface="Cambria" panose="02040503050406030204" pitchFamily="18" charset="0"/>
                <a:ea typeface="Cambria" panose="02040503050406030204" pitchFamily="18" charset="0"/>
              </a:rPr>
              <a:t>Read it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study it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mediate upon it</a:t>
            </a:r>
            <a:r>
              <a:rPr lang="en-US" sz="2400" b="1" dirty="0" smtClean="0">
                <a:latin typeface="Cambria" panose="02040503050406030204" pitchFamily="18" charset="0"/>
                <a:ea typeface="Cambria" panose="02040503050406030204" pitchFamily="18" charset="0"/>
              </a:rPr>
              <a:t>.  Then, </a:t>
            </a:r>
            <a:r>
              <a:rPr lang="en-US" sz="2400" b="1" i="1" dirty="0" smtClean="0">
                <a:latin typeface="Cambria" panose="02040503050406030204" pitchFamily="18" charset="0"/>
                <a:ea typeface="Cambria" panose="02040503050406030204" pitchFamily="18" charset="0"/>
              </a:rPr>
              <a:t>apply it cautiously</a:t>
            </a:r>
            <a:r>
              <a:rPr lang="en-US" sz="2400" b="1" dirty="0" smtClean="0">
                <a:latin typeface="Cambria" panose="02040503050406030204" pitchFamily="18" charset="0"/>
                <a:ea typeface="Cambria" panose="02040503050406030204" pitchFamily="18" charset="0"/>
              </a:rPr>
              <a:t>. </a:t>
            </a:r>
          </a:p>
          <a:p>
            <a:pPr indent="457200">
              <a:tabLst>
                <a:tab pos="509588" algn="l"/>
              </a:tabLst>
            </a:pPr>
            <a:endParaRPr lang="en-US" sz="1000" b="1" dirty="0" smtClean="0">
              <a:latin typeface="Cambria" panose="02040503050406030204" pitchFamily="18" charset="0"/>
              <a:ea typeface="Cambria" panose="02040503050406030204" pitchFamily="18" charset="0"/>
            </a:endParaRPr>
          </a:p>
          <a:p>
            <a:pPr indent="457200">
              <a:tabLst>
                <a:tab pos="509588"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Swindoll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text make no room for backing down from confrontation or backing out of the process.”</a:t>
            </a:r>
          </a:p>
          <a:p>
            <a:pPr indent="457200">
              <a:tabLst>
                <a:tab pos="509588" algn="l"/>
              </a:tabLst>
            </a:pPr>
            <a:endParaRPr lang="en-US" sz="1000" b="1" dirty="0">
              <a:latin typeface="Cambria" panose="02040503050406030204" pitchFamily="18" charset="0"/>
              <a:ea typeface="Cambria" panose="02040503050406030204" pitchFamily="18" charset="0"/>
            </a:endParaRPr>
          </a:p>
          <a:p>
            <a:pPr indent="457200">
              <a:tabLst>
                <a:tab pos="509588" algn="l"/>
              </a:tabLst>
            </a:pPr>
            <a:r>
              <a:rPr lang="en-US" sz="2400" b="1" dirty="0" smtClean="0">
                <a:latin typeface="Cambria" panose="02040503050406030204" pitchFamily="18" charset="0"/>
                <a:ea typeface="Cambria" panose="02040503050406030204" pitchFamily="18" charset="0"/>
              </a:rPr>
              <a:t>	For the sake of the church’s health and the sinner’s restoration, we must all engage in the process when wisdom dictates.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6632141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43719"/>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8247" y="1189138"/>
            <a:ext cx="8597153" cy="5355312"/>
          </a:xfrm>
          <a:prstGeom prst="rect">
            <a:avLst/>
          </a:prstGeom>
          <a:noFill/>
          <a:effectLst/>
        </p:spPr>
        <p:txBody>
          <a:bodyPr wrap="square" rtlCol="0">
            <a:spAutoFit/>
          </a:bodyPr>
          <a:lstStyle/>
          <a:p>
            <a:pPr marL="457200" indent="457200">
              <a:buFont typeface="+mj-lt"/>
              <a:buAutoNum type="arabicPeriod" startAt="3"/>
              <a:tabLst>
                <a:tab pos="509588"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Dealing with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sin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not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be penal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remedial.</a:t>
            </a:r>
          </a:p>
          <a:p>
            <a:pPr indent="457200">
              <a:tabLst>
                <a:tab pos="509588" algn="l"/>
              </a:tabLst>
            </a:pPr>
            <a:endParaRPr lang="en-US" sz="1000" b="1" i="1" dirty="0" smtClean="0"/>
          </a:p>
          <a:p>
            <a:pPr marL="168275" indent="457200">
              <a:tabLst>
                <a:tab pos="509588"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5:20</a:t>
            </a:r>
            <a:r>
              <a:rPr lang="en-US" sz="2400" b="1" dirty="0" smtClean="0">
                <a:latin typeface="Cambria" panose="02040503050406030204" pitchFamily="18" charset="0"/>
                <a:ea typeface="Cambria" panose="02040503050406030204" pitchFamily="18" charset="0"/>
              </a:rPr>
              <a:t> says, “</a:t>
            </a:r>
            <a:r>
              <a:rPr lang="en-US" sz="2400" b="1" i="1" dirty="0" smtClean="0">
                <a:latin typeface="Cambria" panose="02040503050406030204" pitchFamily="18" charset="0"/>
                <a:ea typeface="Cambria" panose="02040503050406030204" pitchFamily="18" charset="0"/>
              </a:rPr>
              <a:t>He who turns a sinner from the error of  his way will save his soul from death and cover a multitude of sins</a:t>
            </a:r>
            <a:r>
              <a:rPr lang="en-US" sz="2400" b="1" dirty="0" smtClean="0">
                <a:latin typeface="Cambria" panose="02040503050406030204" pitchFamily="18" charset="0"/>
                <a:ea typeface="Cambria" panose="02040503050406030204" pitchFamily="18" charset="0"/>
              </a:rPr>
              <a:t>.”   </a:t>
            </a:r>
          </a:p>
          <a:p>
            <a:pPr marL="168275" indent="457200">
              <a:tabLst>
                <a:tab pos="509588" algn="l"/>
              </a:tabLst>
            </a:pPr>
            <a:endParaRPr lang="en-US" sz="1000" b="1" dirty="0" smtClean="0">
              <a:latin typeface="Cambria" panose="02040503050406030204" pitchFamily="18" charset="0"/>
              <a:ea typeface="Cambria" panose="02040503050406030204" pitchFamily="18" charset="0"/>
            </a:endParaRPr>
          </a:p>
          <a:p>
            <a:pPr marL="168275" indent="457200">
              <a:tabLst>
                <a:tab pos="509588" algn="l"/>
              </a:tabLst>
            </a:pPr>
            <a:r>
              <a:rPr lang="en-US" sz="2400" b="1" dirty="0" smtClean="0">
                <a:latin typeface="Cambria" panose="02040503050406030204" pitchFamily="18" charset="0"/>
                <a:ea typeface="Cambria" panose="02040503050406030204" pitchFamily="18" charset="0"/>
              </a:rPr>
              <a:t>Invariably, there are these self-proclaimed Christian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bouncers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who feel it’s their duty to snatch sinners from churches, escort them to the door, and rough them up enough to guarantee they never show their faces in the sanctuary again. </a:t>
            </a:r>
          </a:p>
          <a:p>
            <a:pPr marL="168275" indent="457200">
              <a:tabLst>
                <a:tab pos="509588" algn="l"/>
              </a:tabLst>
            </a:pPr>
            <a:endParaRPr lang="en-US" sz="1000" b="1" dirty="0">
              <a:latin typeface="Cambria" panose="02040503050406030204" pitchFamily="18" charset="0"/>
              <a:ea typeface="Cambria" panose="02040503050406030204" pitchFamily="18" charset="0"/>
            </a:endParaRPr>
          </a:p>
          <a:p>
            <a:pPr marL="168275" indent="457200">
              <a:tabLst>
                <a:tab pos="509588" algn="l"/>
              </a:tabLst>
            </a:pPr>
            <a:r>
              <a:rPr lang="en-US" sz="2400" b="1" dirty="0" smtClean="0">
                <a:latin typeface="Cambria" panose="02040503050406030204" pitchFamily="18" charset="0"/>
                <a:ea typeface="Cambria" panose="02040503050406030204" pitchFamily="18" charset="0"/>
              </a:rPr>
              <a:t>Yet, the purpose of church discipline is not to humiliate, infuriate, or aggravate wandering saints.  But to urge them to see the error of their ways and to shepherd them back to repentance and fellowship.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26224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8247" y="143719"/>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Judge for yourselves</a:t>
            </a: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2403" y="1219200"/>
            <a:ext cx="8602997" cy="5502008"/>
          </a:xfrm>
          <a:prstGeom prst="rect">
            <a:avLst/>
          </a:prstGeom>
          <a:noFill/>
          <a:effectLst/>
        </p:spPr>
        <p:txBody>
          <a:bodyPr wrap="square" rtlCol="0">
            <a:spAutoFit/>
          </a:bodyPr>
          <a:lstStyle/>
          <a:p>
            <a:pPr marL="457200" indent="457200">
              <a:buFont typeface="+mj-lt"/>
              <a:buAutoNum type="arabicPeriod" startAt="4"/>
              <a:tabLst>
                <a:tab pos="509588"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Correcting the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sin</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not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external but internal.</a:t>
            </a:r>
          </a:p>
          <a:p>
            <a:pPr indent="457200">
              <a:tabLst>
                <a:tab pos="509588" algn="l"/>
              </a:tabLst>
            </a:pPr>
            <a:endParaRPr lang="en-US" sz="1000" b="1" i="1" dirty="0" smtClean="0"/>
          </a:p>
          <a:p>
            <a:pPr marL="168275" indent="457200">
              <a:tabLst>
                <a:tab pos="509588" algn="l"/>
              </a:tabLst>
            </a:pPr>
            <a:r>
              <a:rPr lang="en-US" sz="2400" b="1" dirty="0" smtClean="0">
                <a:latin typeface="Cambria" panose="02040503050406030204" pitchFamily="18" charset="0"/>
                <a:ea typeface="Cambria" panose="02040503050406030204" pitchFamily="18" charset="0"/>
              </a:rPr>
              <a:t>Church discipline is to be carried out </a:t>
            </a:r>
            <a:r>
              <a:rPr lang="en-US" sz="2400" b="1" i="1" u="sng" dirty="0" smtClean="0">
                <a:latin typeface="Cambria" panose="02040503050406030204" pitchFamily="18" charset="0"/>
                <a:ea typeface="Cambria" panose="02040503050406030204" pitchFamily="18" charset="0"/>
              </a:rPr>
              <a:t>by</a:t>
            </a:r>
            <a:r>
              <a:rPr lang="en-US" sz="2400" b="1" i="1" dirty="0" smtClean="0">
                <a:latin typeface="Cambria" panose="02040503050406030204" pitchFamily="18" charset="0"/>
                <a:ea typeface="Cambria" panose="02040503050406030204" pitchFamily="18" charset="0"/>
              </a:rPr>
              <a:t> believers </a:t>
            </a:r>
            <a:r>
              <a:rPr lang="en-US" sz="2400" b="1" dirty="0" smtClean="0">
                <a:latin typeface="Cambria" panose="02040503050406030204" pitchFamily="18" charset="0"/>
                <a:ea typeface="Cambria" panose="02040503050406030204" pitchFamily="18" charset="0"/>
              </a:rPr>
              <a:t>and </a:t>
            </a:r>
            <a:r>
              <a:rPr lang="en-US" sz="2400" b="1" i="1" u="sng" dirty="0" smtClean="0">
                <a:latin typeface="Cambria" panose="02040503050406030204" pitchFamily="18" charset="0"/>
                <a:ea typeface="Cambria" panose="02040503050406030204" pitchFamily="18" charset="0"/>
              </a:rPr>
              <a:t>for</a:t>
            </a:r>
            <a:r>
              <a:rPr lang="en-US" sz="2400" b="1" i="1" dirty="0" smtClean="0">
                <a:latin typeface="Cambria" panose="02040503050406030204" pitchFamily="18" charset="0"/>
                <a:ea typeface="Cambria" panose="02040503050406030204" pitchFamily="18" charset="0"/>
              </a:rPr>
              <a:t> believers. </a:t>
            </a:r>
            <a:r>
              <a:rPr lang="en-US" sz="2400" b="1" dirty="0" smtClean="0">
                <a:latin typeface="Cambria" panose="02040503050406030204" pitchFamily="18" charset="0"/>
                <a:ea typeface="Cambria" panose="02040503050406030204" pitchFamily="18" charset="0"/>
              </a:rPr>
              <a:t> </a:t>
            </a:r>
          </a:p>
          <a:p>
            <a:pPr marL="168275" indent="457200">
              <a:tabLst>
                <a:tab pos="509588" algn="l"/>
              </a:tabLst>
            </a:pPr>
            <a:endParaRPr lang="en-US" sz="1000" b="1" dirty="0" smtClean="0">
              <a:latin typeface="Cambria" panose="02040503050406030204" pitchFamily="18" charset="0"/>
              <a:ea typeface="Cambria" panose="02040503050406030204" pitchFamily="18" charset="0"/>
            </a:endParaRPr>
          </a:p>
          <a:p>
            <a:pPr marL="168275" indent="457200">
              <a:tabLst>
                <a:tab pos="509588" algn="l"/>
              </a:tabLst>
            </a:pPr>
            <a:r>
              <a:rPr lang="en-US" sz="2400" b="1" dirty="0" smtClean="0">
                <a:latin typeface="Cambria" panose="02040503050406030204" pitchFamily="18" charset="0"/>
                <a:ea typeface="Cambria" panose="02040503050406030204" pitchFamily="18" charset="0"/>
              </a:rPr>
              <a:t>Here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dirty="0" smtClean="0">
                <a:latin typeface="Cambria" panose="02040503050406030204" pitchFamily="18" charset="0"/>
                <a:ea typeface="Cambria" panose="02040503050406030204" pitchFamily="18" charset="0"/>
              </a:rPr>
              <a:t> reminds us that, “Church discipline would never ever have to occur, if Christians kept their private worlds centered on the Lord Jesus Christ rather than themselves.” </a:t>
            </a:r>
          </a:p>
          <a:p>
            <a:pPr marL="168275" indent="457200">
              <a:tabLst>
                <a:tab pos="509588" algn="l"/>
              </a:tabLst>
            </a:pPr>
            <a:endParaRPr lang="en-US" sz="1000" b="1" dirty="0">
              <a:latin typeface="Cambria" panose="02040503050406030204" pitchFamily="18" charset="0"/>
              <a:ea typeface="Cambria" panose="02040503050406030204" pitchFamily="18" charset="0"/>
            </a:endParaRPr>
          </a:p>
          <a:p>
            <a:pPr marL="168275" indent="457200">
              <a:tabLst>
                <a:tab pos="509588" algn="l"/>
              </a:tabLst>
            </a:pPr>
            <a:r>
              <a:rPr lang="en-US" sz="2400" b="1" dirty="0" smtClean="0">
                <a:latin typeface="Cambria" panose="02040503050406030204" pitchFamily="18" charset="0"/>
                <a:ea typeface="Cambria" panose="02040503050406030204" pitchFamily="18" charset="0"/>
              </a:rPr>
              <a:t>This is a perfect time for us to do an inventory of our lives and determine if there are any secret sins that could potentially grow up or blow up into open scandals. </a:t>
            </a:r>
          </a:p>
          <a:p>
            <a:pPr marL="168275" indent="457200">
              <a:tabLst>
                <a:tab pos="509588" algn="l"/>
              </a:tabLst>
            </a:pPr>
            <a:endParaRPr lang="en-US" sz="1000" b="1" dirty="0">
              <a:latin typeface="Cambria" panose="02040503050406030204" pitchFamily="18" charset="0"/>
              <a:ea typeface="Cambria" panose="02040503050406030204" pitchFamily="18" charset="0"/>
            </a:endParaRPr>
          </a:p>
          <a:p>
            <a:pPr marL="168275" indent="457200">
              <a:tabLst>
                <a:tab pos="509588" algn="l"/>
              </a:tabLst>
            </a:pPr>
            <a:r>
              <a:rPr lang="en-US" sz="2400" b="1" dirty="0" smtClean="0">
                <a:latin typeface="Cambria" panose="02040503050406030204" pitchFamily="18" charset="0"/>
                <a:ea typeface="Cambria" panose="02040503050406030204" pitchFamily="18" charset="0"/>
              </a:rPr>
              <a:t>If so, turn away for those sins, repent, and save yourself from the humiliation of discipline, either from the Lord or from His people.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0961807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143000" y="5029200"/>
            <a:ext cx="6858000" cy="569387"/>
          </a:xfrm>
          <a:prstGeom prst="rect">
            <a:avLst/>
          </a:prstGeom>
          <a:noFill/>
        </p:spPr>
        <p:txBody>
          <a:bodyPr wrap="square" rtlCol="0">
            <a:spAutoFit/>
          </a:bodyPr>
          <a:lstStyle/>
          <a:p>
            <a:pPr algn="ctr"/>
            <a:r>
              <a:rPr lang="en-US" sz="3100" b="1" i="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Handle A Scandal</a:t>
            </a:r>
            <a:endParaRPr lang="en-US" sz="3100" b="1" i="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12 July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2769989"/>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r>
              <a:rPr lang="en-US" sz="2800" b="1" dirty="0" smtClean="0">
                <a:solidFill>
                  <a:prstClr val="black"/>
                </a:solidFill>
                <a:effectLst>
                  <a:outerShdw blurRad="38100" dist="38100" dir="2700000" algn="tl">
                    <a:srgbClr val="000000">
                      <a:alpha val="43137"/>
                    </a:srgbClr>
                  </a:outerShdw>
                </a:effectLst>
                <a:latin typeface="Cambria" pitchFamily="18" charset="0"/>
              </a:rPr>
              <a:t>Chapter 6:1 – 11</a:t>
            </a:r>
          </a:p>
          <a:p>
            <a:pPr marL="274320" indent="-274320" algn="ctr"/>
            <a:r>
              <a:rPr lang="en-US" sz="2800" b="1" i="1" dirty="0" smtClean="0">
                <a:solidFill>
                  <a:prstClr val="black"/>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8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Sue or Not To Sue</a:t>
            </a:r>
            <a:r>
              <a:rPr lang="en-US" sz="2800" b="1" i="1" dirty="0" smtClean="0">
                <a:solidFill>
                  <a:prstClr val="black"/>
                </a:solidFill>
                <a:effectLst>
                  <a:outerShdw blurRad="38100" dist="38100" dir="2700000" algn="tl">
                    <a:srgbClr val="000000">
                      <a:alpha val="43137"/>
                    </a:srgbClr>
                  </a:outerShdw>
                </a:effectLst>
                <a:latin typeface="Cambria" pitchFamily="18" charset="0"/>
                <a:ea typeface="Cambria" panose="02040503050406030204"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Lesson Overview</a:t>
            </a:r>
          </a:p>
        </p:txBody>
      </p:sp>
      <p:pic>
        <p:nvPicPr>
          <p:cNvPr id="7" name="Picture 5" descr="Scroll.png"/>
          <p:cNvPicPr>
            <a:picLocks noChangeAspect="1"/>
          </p:cNvPicPr>
          <p:nvPr/>
        </p:nvPicPr>
        <p:blipFill>
          <a:blip r:embed="rId3" cstate="print"/>
          <a:srcRect/>
          <a:stretch>
            <a:fillRect/>
          </a:stretch>
        </p:blipFill>
        <p:spPr bwMode="auto">
          <a:xfrm>
            <a:off x="7368987" y="208056"/>
            <a:ext cx="1470213"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54105" y="1219200"/>
            <a:ext cx="8552330" cy="5232202"/>
          </a:xfrm>
          <a:prstGeom prst="rect">
            <a:avLst/>
          </a:prstGeom>
          <a:noFill/>
          <a:effectLst/>
        </p:spPr>
        <p:txBody>
          <a:bodyPr wrap="square" rtlCol="0">
            <a:spAutoFit/>
          </a:bodyPr>
          <a:lstStyle/>
          <a:p>
            <a:pPr indent="457200">
              <a:tabLst>
                <a:tab pos="341313" algn="l"/>
                <a:tab pos="457200" algn="l"/>
              </a:tabLst>
            </a:pPr>
            <a:r>
              <a:rPr lang="en-US" sz="2400" b="1" dirty="0">
                <a:latin typeface="Cambria" panose="02040503050406030204" pitchFamily="18" charset="0"/>
                <a:ea typeface="Cambria" panose="02040503050406030204" pitchFamily="18" charset="0"/>
              </a:rPr>
              <a:t>Meaning, we should be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insulated</a:t>
            </a:r>
            <a:r>
              <a:rPr lang="en-US" sz="2400" b="1" dirty="0">
                <a:latin typeface="Cambria" panose="02040503050406030204" pitchFamily="18" charset="0"/>
                <a:ea typeface="Cambria" panose="02040503050406030204" pitchFamily="18" charset="0"/>
              </a:rPr>
              <a:t> from the morally corrupting influences of our </a:t>
            </a:r>
            <a:r>
              <a:rPr lang="en-US" sz="2400" b="1" dirty="0" smtClean="0">
                <a:latin typeface="Cambria" panose="02040503050406030204" pitchFamily="18" charset="0"/>
                <a:ea typeface="Cambria" panose="02040503050406030204" pitchFamily="18" charset="0"/>
              </a:rPr>
              <a:t>times, </a:t>
            </a:r>
            <a:r>
              <a:rPr lang="en-US" sz="2400" b="1" dirty="0">
                <a:latin typeface="Cambria" panose="02040503050406030204" pitchFamily="18" charset="0"/>
                <a:ea typeface="Cambria" panose="02040503050406030204" pitchFamily="18" charset="0"/>
              </a:rPr>
              <a:t>but not be </a:t>
            </a:r>
            <a:r>
              <a:rPr lang="en-US" sz="2400" b="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isolated</a:t>
            </a:r>
            <a:r>
              <a:rPr lang="en-US" sz="2400" b="1" dirty="0">
                <a:latin typeface="Cambria" panose="02040503050406030204" pitchFamily="18" charset="0"/>
                <a:ea typeface="Cambria" panose="02040503050406030204" pitchFamily="18" charset="0"/>
              </a:rPr>
              <a:t> from the people of the world. </a:t>
            </a:r>
            <a:endParaRPr lang="en-US" sz="2400" dirty="0">
              <a:latin typeface="Cambria" panose="02040503050406030204" pitchFamily="18" charset="0"/>
              <a:ea typeface="Cambria" panose="02040503050406030204" pitchFamily="18" charset="0"/>
            </a:endParaRPr>
          </a:p>
          <a:p>
            <a:pPr indent="457200">
              <a:tabLst>
                <a:tab pos="341313" algn="l"/>
                <a:tab pos="457200" algn="l"/>
              </a:tabLst>
            </a:pPr>
            <a:endParaRPr lang="en-US" sz="12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All of us can appreciate the tension this creates as we feel ourselves stuck in the center of a tug-of-war between running from the world and falling into it. </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Some relieve this tension by building social walls around our holy huddle to keep us and our communities safe.  Too many, however, have given in to the other extreme.  </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They have let go of the purity of life presented in Scripture and empowered of the Holy Spirit, only to slide into the cesspool of moral depravity. </a:t>
            </a:r>
          </a:p>
          <a:p>
            <a:pPr indent="457200">
              <a:tabLst>
                <a:tab pos="341313" algn="l"/>
                <a:tab pos="457200" algn="l"/>
              </a:tabLst>
            </a:pPr>
            <a:r>
              <a:rPr lang="en-US" sz="10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412822174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4" y="102347"/>
            <a:ext cx="8619565"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09329" y="277906"/>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54105" y="1143000"/>
            <a:ext cx="8552330" cy="5416868"/>
          </a:xfrm>
          <a:prstGeom prst="rect">
            <a:avLst/>
          </a:prstGeom>
          <a:noFill/>
          <a:effectLst/>
        </p:spPr>
        <p:txBody>
          <a:bodyPr wrap="square" rtlCol="0">
            <a:spAutoFit/>
          </a:bodyPr>
          <a:lstStyle/>
          <a:p>
            <a:pPr indent="457200">
              <a:tabLst>
                <a:tab pos="341313" algn="l"/>
                <a:tab pos="457200" algn="l"/>
              </a:tabLst>
            </a:pPr>
            <a:r>
              <a:rPr lang="en-US" sz="2400" b="1" dirty="0">
                <a:latin typeface="Cambria" panose="02040503050406030204" pitchFamily="18" charset="0"/>
                <a:ea typeface="Cambria" panose="02040503050406030204" pitchFamily="18" charset="0"/>
              </a:rPr>
              <a:t>In chapter 5, Paul addresses the problem of a member </a:t>
            </a:r>
            <a:r>
              <a:rPr lang="en-US" sz="2400" b="1" dirty="0" smtClean="0">
                <a:latin typeface="Cambria" panose="02040503050406030204" pitchFamily="18" charset="0"/>
                <a:ea typeface="Cambria" panose="02040503050406030204" pitchFamily="18" charset="0"/>
              </a:rPr>
              <a:t>of </a:t>
            </a:r>
            <a:r>
              <a:rPr lang="en-US" sz="2400" b="1" dirty="0">
                <a:latin typeface="Cambria" panose="02040503050406030204" pitchFamily="18" charset="0"/>
                <a:ea typeface="Cambria" panose="02040503050406030204" pitchFamily="18" charset="0"/>
              </a:rPr>
              <a:t>the church who had surrendered to corruption’s seductive call and walked headlong into scandalous sexual sin. </a:t>
            </a:r>
          </a:p>
          <a:p>
            <a:pPr indent="457200">
              <a:tabLst>
                <a:tab pos="341313" algn="l"/>
                <a:tab pos="457200" algn="l"/>
              </a:tabLst>
            </a:pPr>
            <a:endParaRPr lang="en-US" sz="1000" b="1" dirty="0" smtClean="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It should not strike us as odd that Paul rebukes not only the sinner’s repugnant acts, but also the church’s tolerant attitude toward the sin. </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Like many modern-day </a:t>
            </a:r>
            <a:r>
              <a:rPr lang="en-US" sz="2400" b="1" dirty="0">
                <a:latin typeface="Cambria" panose="02040503050406030204" pitchFamily="18" charset="0"/>
                <a:ea typeface="Cambria" panose="02040503050406030204" pitchFamily="18" charset="0"/>
              </a:rPr>
              <a:t>Christians </a:t>
            </a:r>
            <a:r>
              <a:rPr lang="en-US" sz="2400" b="1" dirty="0" smtClean="0">
                <a:latin typeface="Cambria" panose="02040503050406030204" pitchFamily="18" charset="0"/>
                <a:ea typeface="Cambria" panose="02040503050406030204" pitchFamily="18" charset="0"/>
              </a:rPr>
              <a:t>who carry the name of Christ, but tolerate lifestyles and behaviors in direct conflict with biblical standards; the Corinthian church was proud of its hands-off approach to the sins of others. </a:t>
            </a:r>
          </a:p>
          <a:p>
            <a:pPr indent="457200">
              <a:tabLst>
                <a:tab pos="341313" algn="l"/>
                <a:tab pos="457200" algn="l"/>
              </a:tabLst>
            </a:pPr>
            <a:endParaRPr lang="en-US" sz="1200" b="1" dirty="0">
              <a:latin typeface="Cambria" panose="02040503050406030204" pitchFamily="18" charset="0"/>
              <a:ea typeface="Cambria" panose="02040503050406030204" pitchFamily="18" charset="0"/>
            </a:endParaRPr>
          </a:p>
          <a:p>
            <a:pPr indent="457200">
              <a:tabLst>
                <a:tab pos="341313" algn="l"/>
                <a:tab pos="457200" algn="l"/>
              </a:tabLst>
            </a:pPr>
            <a:r>
              <a:rPr lang="en-US" sz="2400" b="1" dirty="0" smtClean="0">
                <a:latin typeface="Cambria" panose="02040503050406030204" pitchFamily="18" charset="0"/>
                <a:ea typeface="Cambria" panose="02040503050406030204" pitchFamily="18" charset="0"/>
              </a:rPr>
              <a:t>Paul shows them the seriousness of their complacency and teaches them how churches are to handle a scandal through church discipline. </a:t>
            </a:r>
            <a:r>
              <a:rPr lang="en-US" sz="10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17989245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7924800" cy="2000548"/>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It </a:t>
            </a:r>
            <a:r>
              <a:rPr lang="en-US" sz="2800" i="1" dirty="0">
                <a:latin typeface="Georgia" panose="02040502050405020303" pitchFamily="18" charset="0"/>
              </a:rPr>
              <a:t>is actually reported that there is sexual immorality among you, and such sexual </a:t>
            </a:r>
            <a:r>
              <a:rPr lang="en-US" sz="2800" i="1" dirty="0" smtClean="0">
                <a:latin typeface="Georgia" panose="02040502050405020303" pitchFamily="18" charset="0"/>
              </a:rPr>
              <a:t>immorality as </a:t>
            </a:r>
            <a:r>
              <a:rPr lang="en-US" sz="2800" i="1" dirty="0">
                <a:latin typeface="Georgia" panose="02040502050405020303" pitchFamily="18" charset="0"/>
              </a:rPr>
              <a:t>is not even named among the Gentiles—that a man has his father’s </a:t>
            </a:r>
            <a:r>
              <a:rPr lang="en-US" sz="2800" i="1" dirty="0" smtClean="0">
                <a:latin typeface="Georgia" panose="02040502050405020303" pitchFamily="18" charset="0"/>
              </a:rPr>
              <a:t>wife.</a:t>
            </a:r>
            <a:endParaRPr lang="en-US" sz="2800" i="1" dirty="0">
              <a:latin typeface="Georgia" panose="02040502050405020303"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0460593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0" cy="5293757"/>
          </a:xfrm>
          <a:prstGeom prst="rect">
            <a:avLst/>
          </a:prstGeom>
          <a:noFill/>
          <a:effectLst/>
        </p:spPr>
        <p:txBody>
          <a:bodyPr wrap="square" rtlCol="0">
            <a:spAutoFit/>
          </a:bodyPr>
          <a:lstStyle/>
          <a:p>
            <a:pPr indent="457200">
              <a:spcAft>
                <a:spcPts val="1200"/>
              </a:spcAft>
            </a:pPr>
            <a:r>
              <a:rPr lang="en-US" sz="2400" b="1" dirty="0">
                <a:latin typeface="Cambria" pitchFamily="18" charset="0"/>
              </a:rPr>
              <a:t> </a:t>
            </a:r>
            <a:r>
              <a:rPr lang="en-US" sz="2400" b="1" dirty="0" smtClean="0">
                <a:latin typeface="Cambria" pitchFamily="18" charset="0"/>
              </a:rPr>
              <a:t>Like poisonous pollution seeping into a city’s water supply, moral pollution had crept into the Corinthian church and threatened to poison the entire congregation. </a:t>
            </a:r>
          </a:p>
          <a:p>
            <a:pPr indent="457200">
              <a:spcAft>
                <a:spcPts val="1200"/>
              </a:spcAft>
            </a:pPr>
            <a:r>
              <a:rPr lang="en-US" sz="2400" b="1" dirty="0" smtClean="0">
                <a:latin typeface="Cambria" pitchFamily="18" charset="0"/>
              </a:rPr>
              <a:t>Without cushioning his readers for the sudden impact of this issue, Paul directs their attention to three significant observations regarding this sin and the terribly destructive situation it presents in Corinth.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5:1</a:t>
            </a:r>
            <a:r>
              <a:rPr lang="en-US" sz="2400" b="1" dirty="0" smtClean="0">
                <a:latin typeface="Cambria" pitchFamily="18" charset="0"/>
              </a:rPr>
              <a:t>, Paul makes these comments about the offensive sin being committed in the church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marL="860425" indent="-457200">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The sin was well known.</a:t>
            </a:r>
          </a:p>
          <a:p>
            <a:pPr marL="860425" indent="-457200">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The sin was revolting.</a:t>
            </a:r>
          </a:p>
          <a:p>
            <a:pPr marL="860425" indent="-457200">
              <a:spcAft>
                <a:spcPts val="1200"/>
              </a:spcAft>
              <a:buFont typeface="+mj-lt"/>
              <a:buAutoNum type="arabicPeriod"/>
            </a:pPr>
            <a:r>
              <a:rPr lang="en-US" sz="2400" b="1" i="1" dirty="0" smtClean="0">
                <a:effectLst>
                  <a:outerShdw blurRad="38100" dist="38100" dir="2700000" algn="tl">
                    <a:srgbClr val="000000">
                      <a:alpha val="43137"/>
                    </a:srgbClr>
                  </a:outerShdw>
                </a:effectLst>
                <a:latin typeface="Cambria" pitchFamily="18" charset="0"/>
              </a:rPr>
              <a:t>The sin was ongoing.</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5:1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43000"/>
            <a:ext cx="8686800" cy="5124480"/>
          </a:xfrm>
          <a:prstGeom prst="rect">
            <a:avLst/>
          </a:prstGeom>
          <a:noFill/>
          <a:effectLst/>
        </p:spPr>
        <p:txBody>
          <a:bodyPr wrap="square" rtlCol="0">
            <a:spAutoFit/>
          </a:bodyPr>
          <a:lstStyle/>
          <a:p>
            <a:pPr indent="457200">
              <a:spcAft>
                <a:spcPts val="600"/>
              </a:spcAft>
              <a:tabLst>
                <a:tab pos="457200" algn="l"/>
              </a:tabLst>
            </a:pPr>
            <a:r>
              <a:rPr lang="en-US" sz="2200" b="1" dirty="0" smtClean="0">
                <a:effectLst>
                  <a:outerShdw blurRad="38100" dist="38100" dir="2700000" algn="tl">
                    <a:srgbClr val="000000">
                      <a:alpha val="43137"/>
                    </a:srgbClr>
                  </a:outerShdw>
                </a:effectLst>
                <a:latin typeface="Cambria" pitchFamily="18" charset="0"/>
              </a:rPr>
              <a:t>FIRST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says …</a:t>
            </a:r>
            <a:r>
              <a:rPr lang="en-US" sz="2400" b="1" i="1" dirty="0" smtClean="0">
                <a:effectLst>
                  <a:outerShdw blurRad="38100" dist="38100" dir="2700000" algn="tl">
                    <a:srgbClr val="000000">
                      <a:alpha val="43137"/>
                    </a:srgbClr>
                  </a:outerShdw>
                </a:effectLst>
                <a:latin typeface="Cambria" pitchFamily="18" charset="0"/>
              </a:rPr>
              <a:t> The sin </a:t>
            </a:r>
            <a:r>
              <a:rPr lang="en-US" sz="2400" b="1" i="1" dirty="0">
                <a:effectLst>
                  <a:outerShdw blurRad="38100" dist="38100" dir="2700000" algn="tl">
                    <a:srgbClr val="000000">
                      <a:alpha val="43137"/>
                    </a:srgbClr>
                  </a:outerShdw>
                </a:effectLst>
                <a:latin typeface="Cambria" pitchFamily="18" charset="0"/>
              </a:rPr>
              <a:t>w</a:t>
            </a:r>
            <a:r>
              <a:rPr lang="en-US" sz="2400" b="1" i="1" dirty="0" smtClean="0">
                <a:effectLst>
                  <a:outerShdw blurRad="38100" dist="38100" dir="2700000" algn="tl">
                    <a:srgbClr val="000000">
                      <a:alpha val="43137"/>
                    </a:srgbClr>
                  </a:outerShdw>
                </a:effectLst>
                <a:latin typeface="Cambria" pitchFamily="18" charset="0"/>
              </a:rPr>
              <a:t>as well known.  </a:t>
            </a:r>
            <a:r>
              <a:rPr lang="en-US" sz="2400" b="1" dirty="0" smtClean="0">
                <a:latin typeface="Cambria" pitchFamily="18" charset="0"/>
              </a:rPr>
              <a:t>Stating it was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actually reported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5:1</a:t>
            </a:r>
            <a:r>
              <a:rPr lang="en-US" sz="2400" b="1" dirty="0" smtClean="0">
                <a:latin typeface="Cambria" pitchFamily="18" charset="0"/>
              </a:rPr>
              <a:t>). </a:t>
            </a:r>
          </a:p>
          <a:p>
            <a:pPr indent="457200">
              <a:spcAft>
                <a:spcPts val="600"/>
              </a:spcAft>
              <a:tabLst>
                <a:tab pos="457200" algn="l"/>
              </a:tabLst>
            </a:pPr>
            <a:r>
              <a:rPr lang="en-US" sz="2400" b="1" dirty="0" smtClean="0">
                <a:latin typeface="Cambria" pitchFamily="18" charset="0"/>
              </a:rPr>
              <a:t>We can almost hear the disgust in Paul’s tone.  Nobody should hear the kind of report he had heard about a church whose members professed to be followers of Christ.   </a:t>
            </a:r>
          </a:p>
          <a:p>
            <a:pPr indent="457200">
              <a:spcAft>
                <a:spcPts val="600"/>
              </a:spcAft>
              <a:tabLst>
                <a:tab pos="457200" algn="l"/>
              </a:tabLst>
            </a:pPr>
            <a:r>
              <a:rPr lang="en-US" sz="2400" b="1" dirty="0" smtClean="0">
                <a:latin typeface="Cambria" pitchFamily="18" charset="0"/>
              </a:rPr>
              <a:t>The most troubling part of this sin was that it was being broadcast far and wide.  This was no secret sin, concealed with a cover-up to keep people from discovering the truth. </a:t>
            </a:r>
          </a:p>
          <a:p>
            <a:pPr indent="457200">
              <a:spcAft>
                <a:spcPts val="600"/>
              </a:spcAft>
              <a:tabLst>
                <a:tab pos="457200" algn="l"/>
              </a:tabLst>
            </a:pPr>
            <a:r>
              <a:rPr lang="en-US" sz="2400" b="1" dirty="0" smtClean="0">
                <a:latin typeface="Cambria" pitchFamily="18" charset="0"/>
              </a:rPr>
              <a:t>The news had come easily to Paul, perhaps through members of Chloe’s household, or through others who had come to him.  Or maybe, </a:t>
            </a:r>
            <a:r>
              <a:rPr lang="en-US" sz="2400" b="1" i="1" dirty="0" smtClean="0">
                <a:latin typeface="Cambria" pitchFamily="18" charset="0"/>
              </a:rPr>
              <a:t>the </a:t>
            </a:r>
            <a:r>
              <a:rPr lang="en-US" sz="2400" b="1" i="1" dirty="0">
                <a:latin typeface="Cambria" pitchFamily="18" charset="0"/>
              </a:rPr>
              <a:t>bad </a:t>
            </a:r>
            <a:r>
              <a:rPr lang="en-US" sz="2400" b="1" i="1" dirty="0" smtClean="0">
                <a:latin typeface="Cambria" pitchFamily="18" charset="0"/>
              </a:rPr>
              <a:t>news</a:t>
            </a:r>
            <a:r>
              <a:rPr lang="en-US" sz="2400" b="1" dirty="0" smtClean="0">
                <a:latin typeface="Cambria" pitchFamily="18" charset="0"/>
              </a:rPr>
              <a:t>, was so scandalous it that had swept like a raging fire from church to church until it reached Paul from a number of sources.  </a:t>
            </a:r>
            <a:r>
              <a:rPr lang="en-US" sz="2400" b="1" i="1" u="sng" dirty="0" smtClean="0">
                <a:effectLst>
                  <a:outerShdw blurRad="38100" dist="38100" dir="2700000" algn="tl">
                    <a:srgbClr val="000000">
                      <a:alpha val="43137"/>
                    </a:srgbClr>
                  </a:outerShdw>
                </a:effectLst>
                <a:latin typeface="Cambria" pitchFamily="18" charset="0"/>
              </a:rPr>
              <a:t>It was well known!</a:t>
            </a:r>
          </a:p>
        </p:txBody>
      </p:sp>
    </p:spTree>
    <p:extLst>
      <p:ext uri="{BB962C8B-B14F-4D97-AF65-F5344CB8AC3E}">
        <p14:creationId xmlns:p14="http://schemas.microsoft.com/office/powerpoint/2010/main" xmlns="" val="42263463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49120</TotalTime>
  <Words>4474</Words>
  <Application>Microsoft Office PowerPoint</Application>
  <PresentationFormat>On-screen Show (4:3)</PresentationFormat>
  <Paragraphs>289</Paragraphs>
  <Slides>46</Slides>
  <Notes>43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5:1</vt:lpstr>
      <vt:lpstr>1 Corinthians 5:1</vt:lpstr>
      <vt:lpstr>1 Corinthians 5:1</vt:lpstr>
      <vt:lpstr>1 Corinthians 5:1</vt:lpstr>
      <vt:lpstr>1 Corinthians 5:1</vt:lpstr>
      <vt:lpstr>1 Corinthians 5:1</vt:lpstr>
      <vt:lpstr>1 Corinthians 5:2-3</vt:lpstr>
      <vt:lpstr>1 Corinthians 5:2-3</vt:lpstr>
      <vt:lpstr>1 Corinthians 5:2-3</vt:lpstr>
      <vt:lpstr>1 Corinthians 5:2-3</vt:lpstr>
      <vt:lpstr>1 Corinthians 5:2-3</vt:lpstr>
      <vt:lpstr>1 Corinthians 5:2-3</vt:lpstr>
      <vt:lpstr>1 Corinthians 5:4-5</vt:lpstr>
      <vt:lpstr>1 Corinthians 5:4-5</vt:lpstr>
      <vt:lpstr>1 Corinthians 5:4-5</vt:lpstr>
      <vt:lpstr>1 Corinthians 5:4-5</vt:lpstr>
      <vt:lpstr>1 Corinthians 5:4-5</vt:lpstr>
      <vt:lpstr>1 Corinthians 5:4-5</vt:lpstr>
      <vt:lpstr>1 Corinthians 5:4-5</vt:lpstr>
      <vt:lpstr>1 Corinthians 5:4-5</vt:lpstr>
      <vt:lpstr>1 Corinthians 5:6-8</vt:lpstr>
      <vt:lpstr>1 Corinthians 5:6-8</vt:lpstr>
      <vt:lpstr>1 Corinthians 5:6-8</vt:lpstr>
      <vt:lpstr>1 Corinthians 5:6-8</vt:lpstr>
      <vt:lpstr>1 Corinthians 5:6-8</vt:lpstr>
      <vt:lpstr>1 Corinthians 5:9-13</vt:lpstr>
      <vt:lpstr>1 Corinthians 5:9-13</vt:lpstr>
      <vt:lpstr>1 Corinthians 5:9-13</vt:lpstr>
      <vt:lpstr>1 Corinthians 5:9-13</vt:lpstr>
      <vt:lpstr>1 Corinthians 5:9-13</vt:lpstr>
      <vt:lpstr>Slide 37</vt:lpstr>
      <vt:lpstr>Application – Judge for yourselves</vt:lpstr>
      <vt:lpstr>Application – Judge for yourselves</vt:lpstr>
      <vt:lpstr>Application – Judge for yourselves</vt:lpstr>
      <vt:lpstr>Application – Judge for yourselves</vt:lpstr>
      <vt:lpstr>Application – Judge for yourselves</vt:lpstr>
      <vt:lpstr>Application – Judge for yourselves</vt:lpstr>
      <vt:lpstr>Application – Judge for yourselves</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9051</cp:revision>
  <cp:lastPrinted>2023-05-06T01:46:48Z</cp:lastPrinted>
  <dcterms:created xsi:type="dcterms:W3CDTF">2016-10-08T19:35:00Z</dcterms:created>
  <dcterms:modified xsi:type="dcterms:W3CDTF">2023-07-06T01:57:01Z</dcterms:modified>
</cp:coreProperties>
</file>